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335" r:id="rId4"/>
    <p:sldId id="291" r:id="rId5"/>
    <p:sldId id="355" r:id="rId6"/>
    <p:sldId id="356" r:id="rId7"/>
    <p:sldId id="360" r:id="rId8"/>
    <p:sldId id="361" r:id="rId9"/>
    <p:sldId id="275" r:id="rId10"/>
    <p:sldId id="363" r:id="rId11"/>
    <p:sldId id="364" r:id="rId12"/>
    <p:sldId id="374" r:id="rId13"/>
    <p:sldId id="266" r:id="rId14"/>
    <p:sldId id="264" r:id="rId15"/>
    <p:sldId id="265" r:id="rId16"/>
    <p:sldId id="371" r:id="rId17"/>
    <p:sldId id="372" r:id="rId18"/>
    <p:sldId id="373" r:id="rId19"/>
    <p:sldId id="263" r:id="rId20"/>
    <p:sldId id="365" r:id="rId21"/>
    <p:sldId id="366" r:id="rId22"/>
    <p:sldId id="271" r:id="rId23"/>
    <p:sldId id="367" r:id="rId24"/>
    <p:sldId id="368" r:id="rId25"/>
    <p:sldId id="369" r:id="rId26"/>
    <p:sldId id="370" r:id="rId27"/>
    <p:sldId id="260" r:id="rId28"/>
    <p:sldId id="261" r:id="rId29"/>
    <p:sldId id="262" r:id="rId30"/>
    <p:sldId id="322" r:id="rId31"/>
    <p:sldId id="328" r:id="rId32"/>
    <p:sldId id="375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D6AD"/>
    <a:srgbClr val="B7F3FF"/>
    <a:srgbClr val="66CCFF"/>
    <a:srgbClr val="628DD2"/>
    <a:srgbClr val="FDE2D1"/>
    <a:srgbClr val="FED0F5"/>
    <a:srgbClr val="D477FD"/>
    <a:srgbClr val="F8CCAE"/>
    <a:srgbClr val="F4FFCD"/>
    <a:srgbClr val="EA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206" autoAdjust="0"/>
  </p:normalViewPr>
  <p:slideViewPr>
    <p:cSldViewPr snapToGrid="0">
      <p:cViewPr varScale="1">
        <p:scale>
          <a:sx n="64" d="100"/>
          <a:sy n="64" d="100"/>
        </p:scale>
        <p:origin x="8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8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23BA54-8286-472B-BBB9-58135AD6FB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202DF-822C-4172-A157-70A561F5E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D354-E37C-4159-BDD4-76A1CE30067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9725B-CD2C-43AB-8869-21529CAB94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26F0A-E100-42BB-BC84-814734B195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60EC-90B8-4403-883A-7269AB57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BFB91-EC73-4C3F-AC38-4CD4CD67B29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E338-29B3-48A8-9FB2-A8F87671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8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46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3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1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9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67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1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7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8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1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5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2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1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8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6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58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2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5E338-29B3-48A8-9FB2-A8F876718E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A396-3E24-44AE-89F9-14C5094E3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096FA-D56B-480B-BDA0-C9DA7ABB8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32146-0050-43EF-91A2-A8C0F03F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8C291-5333-4BEC-A0D1-43586B3F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BF23-0FE2-4902-A42D-92158EDE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31C3-67F1-4312-9428-25D6A3D9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846D1-278D-4978-954C-981668D39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7F22D-B97C-45EA-B593-FE0EE3EC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DF2D5-87C9-40F2-B389-EA9600431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F48A-DF8E-4B05-81C5-8B9239E8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FDEA4-B2CE-4E2E-937C-D7F6842FE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7346C-6D89-4D4F-A6A3-A5B274725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9D42-A125-4751-A448-59A01160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924D-46F7-4D85-903D-025955BB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7B8F-BAD7-4F48-B138-79E7A53C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BA4BC-3D90-4FE6-B887-A6376273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30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58E8-6FD2-47EC-9196-BB8BF76A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84C9-87CC-4CFB-A5A2-4007EE162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213E-64E8-4AB6-9848-F865FF1A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12DBB-CCDD-4D9A-A053-0C565F68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18525-6CD5-418C-B1FD-0D30D9F1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0070-CA48-4EB7-9825-A0E25522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2901-520E-4DCF-9818-787D3E401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786B1-2E1E-4505-A938-0B64F0EE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43CF5-87FE-4F51-AFC7-1087467C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D9C9A-C7C9-445E-8B11-87C2F867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64B7-7D13-41A3-9EAB-E3419716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E88C-8A43-422E-BF2E-D4E5ABB1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4979E-979B-4286-9B8A-651F51318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0C87F-0147-4134-B430-4D030FA43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F3C64-3B29-4FDC-9C78-6959AEA89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43AE2-82F1-4815-BDD8-D907DACF7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5A7E1-17BE-447A-B1E1-7BA7B671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7B5EA-FFD3-4E91-AC92-72C27190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A250B-4E63-48FF-86B3-34A280C1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8F98-C24A-4CBD-B2E4-0B31410A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A70D4-40E0-4DCE-AA3D-A7035104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6D9E9-DF25-48C3-9159-2C38C847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16AAA-8001-4EDA-9440-DD9C73E7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BCE18-2B2F-4A6E-804F-A490B9AF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6C25C-EF58-42F7-A830-1F36567F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46401-8914-41D5-A1B0-524726E2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0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5B83-46A2-4612-95B0-D2C25230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4C2C5-CBB5-4790-8AD5-8F5E7DFF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A55E9-57C3-4ED8-8FB6-F65480ED7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A0268-4BD7-4F15-B3F4-498132BE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51BFE-BC11-49F2-98AC-C9A6935F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E7688-8331-42E3-8326-6566E0B1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4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8066-231D-45D7-B6B4-C8BC1189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A7089-C67F-4A6D-86A2-97566260C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396E-7A79-4BE6-94BE-E3D7529B2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06F69-52AC-49B9-8CCB-74BA51EA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98992-7DE2-4D3A-8CF4-4C9CC5E88110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C644B-4197-406C-BE46-853B56E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7814A-BDAD-475C-AAF3-A3AEDD12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30E605-2CB6-4D2A-B496-4CD8D3452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info@putalibazarmun.gov.p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D6794-8774-4AC5-8A13-C41ACAAF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70887-F3A0-42C3-B309-C45EE6859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344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40C2A-B963-47D4-8D0B-CF9638A838E8}"/>
              </a:ext>
            </a:extLst>
          </p:cNvPr>
          <p:cNvSpPr txBox="1"/>
          <p:nvPr userDrawn="1"/>
        </p:nvSpPr>
        <p:spPr>
          <a:xfrm>
            <a:off x="0" y="6549850"/>
            <a:ext cx="12192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     </a:t>
            </a:r>
            <a:r>
              <a:rPr lang="ne-NP" sz="1400" b="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पुतलीबजार नगरपालिकाको आर्थिक वर्ष २०७७/७८ को वार्षिक समिक्षा , इमेल :- </a:t>
            </a:r>
            <a:r>
              <a:rPr lang="en-US" sz="1400" b="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info@putalibazarmun.gov.np</a:t>
            </a:r>
            <a:r>
              <a:rPr lang="en-US" sz="1400" b="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,</a:t>
            </a:r>
            <a:r>
              <a:rPr lang="en-US" sz="1400" b="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website:- www.putalibazarmun.gov.np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D0DAD63-2FB6-468F-96D6-7931B6A65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1700"/>
            <a:ext cx="696686" cy="6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08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SC06681">
            <a:extLst>
              <a:ext uri="{FF2B5EF4-FFF2-40B4-BE49-F238E27FC236}">
                <a16:creationId xmlns:a16="http://schemas.microsoft.com/office/drawing/2014/main" id="{DB42DF1B-5F5A-4CA3-88A9-0423FB2D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4" y="0"/>
            <a:ext cx="120594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C454-5FD5-41FB-BC92-5B191A06A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301625"/>
            <a:ext cx="10829925" cy="6254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e-N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“</a:t>
            </a:r>
            <a:r>
              <a:rPr lang="ne-NP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समृद्द पुतलीबजार सुखी नगरवासी ”</a:t>
            </a:r>
          </a:p>
          <a:p>
            <a:pPr marL="0" indent="0" algn="ctr">
              <a:buNone/>
            </a:pPr>
            <a:endParaRPr lang="ne-NP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ctr">
              <a:buNone/>
            </a:pPr>
            <a:r>
              <a:rPr lang="ne-N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पुतलीबजार नगरपालिका </a:t>
            </a:r>
          </a:p>
          <a:p>
            <a:pPr marL="0" indent="0" algn="ctr">
              <a:buNone/>
            </a:pPr>
            <a:r>
              <a:rPr lang="ne-NP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नगर कार्यपालिकाको कार्यालय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ctr">
              <a:buNone/>
            </a:pPr>
            <a:r>
              <a:rPr lang="ne-NP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गण्डकी प्रदेश </a:t>
            </a:r>
            <a:endParaRPr lang="en-US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ctr">
              <a:buNone/>
            </a:pPr>
            <a:r>
              <a:rPr lang="ne-N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स्याङ्गजा</a:t>
            </a:r>
          </a:p>
          <a:p>
            <a:pPr marL="0" indent="0" algn="ctr">
              <a:buNone/>
            </a:pPr>
            <a:endParaRPr lang="ne-NP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ctr">
              <a:buNone/>
            </a:pPr>
            <a:endParaRPr lang="ne-NP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ctr">
              <a:buNone/>
            </a:pPr>
            <a:r>
              <a:rPr lang="ne-NP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प्रगति समिक्षा २०७७/७८ </a:t>
            </a:r>
          </a:p>
          <a:p>
            <a:pPr marL="0" indent="0" algn="ctr">
              <a:buNone/>
            </a:pPr>
            <a:endParaRPr lang="ne-NP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ctr">
              <a:buNone/>
            </a:pPr>
            <a:endParaRPr lang="ne-NP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r">
              <a:buNone/>
            </a:pPr>
            <a:endParaRPr lang="ne-NP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r">
              <a:buNone/>
            </a:pPr>
            <a:endParaRPr lang="ne-NP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r">
              <a:buNone/>
            </a:pPr>
            <a:endParaRPr lang="ne-NP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  <a:p>
            <a:pPr marL="0" indent="0" algn="r">
              <a:buNone/>
            </a:pPr>
            <a:endParaRPr lang="ne-NP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1A09290-EF55-45CF-BC41-178790C5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" y="0"/>
            <a:ext cx="1614144" cy="142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0883D1-8D8E-4634-81EC-9473471C15A9}"/>
              </a:ext>
            </a:extLst>
          </p:cNvPr>
          <p:cNvSpPr/>
          <p:nvPr/>
        </p:nvSpPr>
        <p:spPr>
          <a:xfrm>
            <a:off x="10668001" y="0"/>
            <a:ext cx="1447800" cy="1828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2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68325"/>
            <a:ext cx="10515600" cy="727075"/>
          </a:xfrm>
        </p:spPr>
        <p:txBody>
          <a:bodyPr>
            <a:normAutofit/>
          </a:bodyPr>
          <a:lstStyle/>
          <a:p>
            <a:pPr algn="ctr"/>
            <a:r>
              <a:rPr lang="ne-NP" sz="28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गुरु योजना सम्बन्धी</a:t>
            </a:r>
            <a:r>
              <a:rPr lang="en-US" sz="28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(Master Plan)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841" y="1589835"/>
            <a:ext cx="9821859" cy="41033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e-NP" sz="2000" b="1" dirty="0">
                <a:latin typeface="Baloo 2" pitchFamily="2" charset="0"/>
                <a:cs typeface="Baloo 2" pitchFamily="2" charset="0"/>
              </a:rPr>
              <a:t>नगर बिकास गुरु योजना बनेको छ </a:t>
            </a:r>
            <a:r>
              <a:rPr lang="en-US" sz="2000" b="1" dirty="0">
                <a:latin typeface="Baloo 2" pitchFamily="2" charset="0"/>
                <a:cs typeface="Baloo 2" pitchFamily="2" charset="0"/>
              </a:rPr>
              <a:t>/</a:t>
            </a:r>
            <a:r>
              <a:rPr lang="ne-NP" sz="2000" b="1" dirty="0">
                <a:latin typeface="Baloo 2" pitchFamily="2" charset="0"/>
                <a:cs typeface="Baloo 2" pitchFamily="2" charset="0"/>
              </a:rPr>
              <a:t>छैन?                                                                     </a:t>
            </a:r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छैन </a:t>
            </a:r>
          </a:p>
          <a:p>
            <a:pPr>
              <a:buFont typeface="Wingdings" panose="05000000000000000000" pitchFamily="2" charset="2"/>
              <a:buChar char="v"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e-NP" sz="2000" b="1" dirty="0">
                <a:latin typeface="Baloo 2" pitchFamily="2" charset="0"/>
                <a:cs typeface="Baloo 2" pitchFamily="2" charset="0"/>
              </a:rPr>
              <a:t>सडक गुरु योजना (</a:t>
            </a:r>
            <a:r>
              <a:rPr lang="en-US" sz="2000" b="1" dirty="0">
                <a:latin typeface="Baloo 2" pitchFamily="2" charset="0"/>
                <a:cs typeface="Baloo 2" pitchFamily="2" charset="0"/>
              </a:rPr>
              <a:t>MTMP)</a:t>
            </a:r>
            <a:r>
              <a:rPr lang="ne-NP" sz="2000" b="1" dirty="0">
                <a:latin typeface="Baloo 2" pitchFamily="2" charset="0"/>
                <a:cs typeface="Baloo 2" pitchFamily="2" charset="0"/>
              </a:rPr>
              <a:t> छ</a:t>
            </a:r>
            <a:r>
              <a:rPr lang="en-US" sz="2000" b="1" dirty="0">
                <a:latin typeface="Baloo 2" pitchFamily="2" charset="0"/>
                <a:cs typeface="Baloo 2" pitchFamily="2" charset="0"/>
              </a:rPr>
              <a:t>/</a:t>
            </a:r>
            <a:r>
              <a:rPr lang="ne-NP" sz="2000" b="1" dirty="0">
                <a:latin typeface="Baloo 2" pitchFamily="2" charset="0"/>
                <a:cs typeface="Baloo 2" pitchFamily="2" charset="0"/>
              </a:rPr>
              <a:t> छैन ?                                                                           </a:t>
            </a:r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छैन</a:t>
            </a:r>
          </a:p>
          <a:p>
            <a:pPr>
              <a:buFont typeface="Wingdings" panose="05000000000000000000" pitchFamily="2" charset="2"/>
              <a:buChar char="v"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e-NP" sz="2000" b="1" dirty="0">
                <a:latin typeface="Baloo 2" pitchFamily="2" charset="0"/>
                <a:cs typeface="Baloo 2" pitchFamily="2" charset="0"/>
              </a:rPr>
              <a:t>बिभिन्न क्षेत्रगत बिकास गुरु योजना बने</a:t>
            </a:r>
            <a:r>
              <a:rPr lang="en-US" sz="2000" b="1" dirty="0">
                <a:latin typeface="Baloo 2" pitchFamily="2" charset="0"/>
                <a:cs typeface="Baloo 2" pitchFamily="2" charset="0"/>
              </a:rPr>
              <a:t>/</a:t>
            </a:r>
            <a:r>
              <a:rPr lang="ne-NP" sz="2000" b="1" dirty="0">
                <a:latin typeface="Baloo 2" pitchFamily="2" charset="0"/>
                <a:cs typeface="Baloo 2" pitchFamily="2" charset="0"/>
              </a:rPr>
              <a:t> नबनेको?                                                   </a:t>
            </a:r>
            <a:r>
              <a:rPr lang="ne-NP" sz="20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कृषीको मात्र</a:t>
            </a:r>
          </a:p>
          <a:p>
            <a:pPr>
              <a:buFont typeface="Wingdings" panose="05000000000000000000" pitchFamily="2" charset="2"/>
              <a:buChar char="v"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e-NP" sz="2000" b="1" dirty="0">
                <a:latin typeface="Baloo 2" pitchFamily="2" charset="0"/>
                <a:cs typeface="Baloo 2" pitchFamily="2" charset="0"/>
              </a:rPr>
              <a:t>नगर प्रोफाइल तयार  भएको /नभएको ?                                                                     </a:t>
            </a:r>
            <a:r>
              <a:rPr lang="ne-NP" sz="20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भएको     </a:t>
            </a:r>
            <a:r>
              <a:rPr lang="ne-NP" sz="2000" b="1" dirty="0">
                <a:latin typeface="Baloo 2" pitchFamily="2" charset="0"/>
                <a:cs typeface="Baloo 2" pitchFamily="2" charset="0"/>
              </a:rPr>
              <a:t>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e-NP" sz="2000" b="1" dirty="0">
                <a:latin typeface="Baloo 2" pitchFamily="2" charset="0"/>
                <a:cs typeface="Baloo 2" pitchFamily="2" charset="0"/>
              </a:rPr>
              <a:t>आवधिक नगर विकास योजना  तयार भएको / नभएको   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                                      </a:t>
            </a:r>
            <a:r>
              <a:rPr lang="ne-NP" sz="20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तयार भएको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5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83860" y="13311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ne-NP" sz="28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तथ्याङ्क ब्यवस्थापन</a:t>
            </a:r>
            <a:r>
              <a:rPr lang="en-US" sz="28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(Data 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860" y="910420"/>
            <a:ext cx="10130971" cy="5037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e-NP" sz="22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स्थानीय तहले तथ्यांक कसरी ब्यवस्थापन गरेको छ ?</a:t>
            </a:r>
          </a:p>
          <a:p>
            <a:pPr marL="0" indent="0">
              <a:buNone/>
            </a:pPr>
            <a:endParaRPr lang="en-US" sz="2000" dirty="0"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e-NP" sz="2000" dirty="0">
                <a:latin typeface="Baloo 2" pitchFamily="2" charset="0"/>
                <a:cs typeface="Baloo 2" pitchFamily="2" charset="0"/>
              </a:rPr>
              <a:t>पुतलीबजार नगरपालिकाका विभिन्न तथ्यांक हरु विभिन्न प्रणालीका डाटावेश हरुमा सुरक्षित गरि राखिएको छ ।</a:t>
            </a:r>
          </a:p>
          <a:p>
            <a:pPr>
              <a:buFont typeface="Wingdings" panose="05000000000000000000" pitchFamily="2" charset="2"/>
              <a:buChar char="§"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e-NP" sz="2000" dirty="0">
                <a:latin typeface="Baloo 2" pitchFamily="2" charset="0"/>
                <a:cs typeface="Baloo 2" pitchFamily="2" charset="0"/>
              </a:rPr>
              <a:t>उदाहारणको लागी सामाजिक सुरक्षा तथा व्यक्तिगत घटना दर्ता सम्बन्धी सम्पूर्ण तथ्यांकहरु मन्त्रालय द्वारा संचालित </a:t>
            </a:r>
            <a:r>
              <a:rPr lang="en-US" sz="2000" dirty="0">
                <a:latin typeface="Baloo 2" pitchFamily="2" charset="0"/>
                <a:cs typeface="Baloo 2" pitchFamily="2" charset="0"/>
              </a:rPr>
              <a:t>VERSP-MIS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 प्रणालीको </a:t>
            </a:r>
            <a:r>
              <a:rPr lang="en-US" sz="2000" dirty="0">
                <a:latin typeface="Baloo 2" pitchFamily="2" charset="0"/>
                <a:cs typeface="Baloo 2" pitchFamily="2" charset="0"/>
              </a:rPr>
              <a:t> 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को </a:t>
            </a:r>
            <a:r>
              <a:rPr lang="en-US" sz="2000" dirty="0">
                <a:latin typeface="Baloo 2" pitchFamily="2" charset="0"/>
                <a:cs typeface="Baloo 2" pitchFamily="2" charset="0"/>
              </a:rPr>
              <a:t>Database 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मा सुरक्षित छन</a:t>
            </a:r>
          </a:p>
          <a:p>
            <a:pPr>
              <a:buFont typeface="Wingdings" panose="05000000000000000000" pitchFamily="2" charset="2"/>
              <a:buChar char="§"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e-NP" sz="2000" dirty="0">
                <a:latin typeface="Baloo 2" pitchFamily="2" charset="0"/>
                <a:cs typeface="Baloo 2" pitchFamily="2" charset="0"/>
              </a:rPr>
              <a:t>एकीकृत सम्पत्ति कर सम्बन्धी विवरण नेपाल सरकारको </a:t>
            </a:r>
            <a:r>
              <a:rPr lang="en-US" sz="2000" dirty="0">
                <a:latin typeface="Baloo 2" pitchFamily="2" charset="0"/>
                <a:cs typeface="Baloo 2" pitchFamily="2" charset="0"/>
              </a:rPr>
              <a:t>G-cloud 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मा स्थान लिई सुरक्षित राखी सांग्रिला  माइक्रोसिस्टम द्वारा निर्माण गरिएको प्रणाली प्रयोग गरिदै आइएको छ । यस प्रणालीको </a:t>
            </a:r>
            <a:r>
              <a:rPr lang="en-US" sz="2000" dirty="0">
                <a:latin typeface="Baloo 2" pitchFamily="2" charset="0"/>
                <a:cs typeface="Baloo 2" pitchFamily="2" charset="0"/>
              </a:rPr>
              <a:t>database 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नेपाल सरकारको</a:t>
            </a:r>
            <a:r>
              <a:rPr lang="en-US" sz="2000" dirty="0">
                <a:latin typeface="Baloo 2" pitchFamily="2" charset="0"/>
                <a:cs typeface="Baloo 2" pitchFamily="2" charset="0"/>
              </a:rPr>
              <a:t> CLOUD 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सेवा प्रयोग गरि सुरक्षित राखिएको छ ।</a:t>
            </a:r>
          </a:p>
          <a:p>
            <a:pPr>
              <a:buFont typeface="Wingdings" panose="05000000000000000000" pitchFamily="2" charset="2"/>
              <a:buChar char="§"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e-NP" sz="2000" dirty="0">
                <a:latin typeface="Baloo 2" pitchFamily="2" charset="0"/>
                <a:cs typeface="Baloo 2" pitchFamily="2" charset="0"/>
              </a:rPr>
              <a:t>योजना व्यवस्थापन सम्बन्धी सम्पूर्ण कार्यहरु योजना व्यास्थापन प्रणालीमा हुने हुँदा योजना सम्बन्धी  विवरण </a:t>
            </a:r>
          </a:p>
          <a:p>
            <a:pPr marL="0" indent="0">
              <a:buNone/>
            </a:pPr>
            <a:r>
              <a:rPr lang="ne-NP" sz="2000" dirty="0">
                <a:latin typeface="Baloo 2" pitchFamily="2" charset="0"/>
                <a:cs typeface="Baloo 2" pitchFamily="2" charset="0"/>
              </a:rPr>
              <a:t>     योजना व्यस्थापन प्रणालीमा सुरक्षित छन ।</a:t>
            </a:r>
          </a:p>
          <a:p>
            <a:endParaRPr lang="ne-NP" sz="2000" dirty="0">
              <a:latin typeface="Baloo 2" pitchFamily="2" charset="0"/>
              <a:cs typeface="Baloo 2" pitchFamily="2" charset="0"/>
            </a:endParaRPr>
          </a:p>
          <a:p>
            <a:endParaRPr lang="en-US" sz="18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0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3060" y="57761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ne-NP" sz="28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तथ्याङ्क ब्यवस्थापन</a:t>
            </a:r>
            <a:r>
              <a:rPr lang="en-US" sz="28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(Data Base</a:t>
            </a:r>
            <a:r>
              <a:rPr lang="en-US" sz="2800" b="1" dirty="0"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470" y="1427140"/>
            <a:ext cx="9692780" cy="40059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e-NP" sz="2000" dirty="0">
                <a:latin typeface="Baloo 2" pitchFamily="2" charset="0"/>
                <a:cs typeface="Baloo 2" pitchFamily="2" charset="0"/>
              </a:rPr>
              <a:t>व्यसाय दर्ता गर्ने सेवाग्राही हरुको विवरण व्यवसाय दर्ता प्रणालीमा सुरक्षित राखिएको छ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e-NP" sz="2000" dirty="0">
                <a:latin typeface="Baloo 2" pitchFamily="2" charset="0"/>
                <a:cs typeface="Baloo 2" pitchFamily="2" charset="0"/>
              </a:rPr>
              <a:t>तेसै गरी अन्य स्थानीय विवरण हरु सुरक्षित राख्नको लागी </a:t>
            </a:r>
            <a:r>
              <a:rPr lang="en-US" sz="2000" dirty="0">
                <a:latin typeface="Baloo 2" pitchFamily="2" charset="0"/>
                <a:cs typeface="Baloo 2" pitchFamily="2" charset="0"/>
              </a:rPr>
              <a:t>google sheet, appsheet 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को प्रयोग गरि स्थानीय सर्भरमा राखिएको छ </a:t>
            </a:r>
            <a:r>
              <a:rPr lang="ne-IN" sz="2000" dirty="0">
                <a:latin typeface="Baloo 2" pitchFamily="2" charset="0"/>
                <a:cs typeface="Baloo 2" pitchFamily="2" charset="0"/>
              </a:rPr>
              <a:t>।</a:t>
            </a: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pPr marL="0" indent="0">
              <a:buNone/>
            </a:pPr>
            <a:endParaRPr lang="ne-NP" sz="1800" dirty="0">
              <a:latin typeface="Baloo 2" pitchFamily="2" charset="0"/>
              <a:cs typeface="Baloo 2" pitchFamily="2" charset="0"/>
            </a:endParaRPr>
          </a:p>
          <a:p>
            <a:pPr marL="0" indent="0" algn="ctr">
              <a:buNone/>
            </a:pPr>
            <a:r>
              <a:rPr lang="ne-NP" sz="24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बस्तुस्थिति</a:t>
            </a:r>
            <a:r>
              <a:rPr lang="en-US" sz="24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ne-NP" sz="24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चित्र (</a:t>
            </a:r>
            <a:r>
              <a:rPr lang="en-US" sz="24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Profile)</a:t>
            </a:r>
            <a:r>
              <a:rPr lang="ne-NP" sz="24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 तयार</a:t>
            </a:r>
            <a:r>
              <a:rPr lang="en-US" sz="24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ne-NP" sz="24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छ / छैन?</a:t>
            </a:r>
          </a:p>
          <a:p>
            <a:pPr marL="0" indent="0" algn="ctr">
              <a:buNone/>
            </a:pPr>
            <a:endParaRPr lang="ne-NP" sz="2000" b="1" dirty="0">
              <a:solidFill>
                <a:srgbClr val="00B050"/>
              </a:solidFill>
              <a:latin typeface="Baloo 2" pitchFamily="2" charset="0"/>
              <a:cs typeface="Baloo 2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e-NP" sz="2000" dirty="0">
                <a:latin typeface="Baloo 2" pitchFamily="2" charset="0"/>
                <a:cs typeface="Baloo 2" pitchFamily="2" charset="0"/>
              </a:rPr>
              <a:t>वि स २०७५  सालमा नगरपालिका विष्तृत वस्तुस्थिति चित्र </a:t>
            </a:r>
            <a:r>
              <a:rPr lang="ne-NP" sz="2000" b="1" dirty="0">
                <a:solidFill>
                  <a:srgbClr val="7030A0"/>
                </a:solidFill>
                <a:latin typeface="Baloo 2" pitchFamily="2" charset="0"/>
                <a:cs typeface="Baloo 2" pitchFamily="2" charset="0"/>
              </a:rPr>
              <a:t>तयार गरिएको छ </a:t>
            </a:r>
          </a:p>
          <a:p>
            <a:pPr marL="0" indent="0">
              <a:buNone/>
            </a:pPr>
            <a:endParaRPr lang="en-US" sz="18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9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23566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ne-NP" sz="2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कार्यान्वयन गरिएका योजनाहरुको लागत रकम र संख्या </a:t>
            </a:r>
            <a:endParaRPr lang="en-US" sz="2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253D51-2D75-437E-96C7-FFBA86F6C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219566"/>
              </p:ext>
            </p:extLst>
          </p:nvPr>
        </p:nvGraphicFramePr>
        <p:xfrm>
          <a:off x="838200" y="587715"/>
          <a:ext cx="10878457" cy="5555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434">
                  <a:extLst>
                    <a:ext uri="{9D8B030D-6E8A-4147-A177-3AD203B41FA5}">
                      <a16:colId xmlns:a16="http://schemas.microsoft.com/office/drawing/2014/main" val="2680149910"/>
                    </a:ext>
                  </a:extLst>
                </a:gridCol>
                <a:gridCol w="8337423">
                  <a:extLst>
                    <a:ext uri="{9D8B030D-6E8A-4147-A177-3AD203B41FA5}">
                      <a16:colId xmlns:a16="http://schemas.microsoft.com/office/drawing/2014/main" val="3306073558"/>
                    </a:ext>
                  </a:extLst>
                </a:gridCol>
                <a:gridCol w="1541600">
                  <a:extLst>
                    <a:ext uri="{9D8B030D-6E8A-4147-A177-3AD203B41FA5}">
                      <a16:colId xmlns:a16="http://schemas.microsoft.com/office/drawing/2014/main" val="3802808866"/>
                    </a:ext>
                  </a:extLst>
                </a:gridCol>
              </a:tblGrid>
              <a:tr h="626572">
                <a:tc>
                  <a:txBody>
                    <a:bodyPr/>
                    <a:lstStyle/>
                    <a:p>
                      <a:pPr lvl="1"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क्र.स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योजना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संख्या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80926"/>
                  </a:ext>
                </a:extLst>
              </a:tr>
              <a:tr h="522978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रु ५ करोड माथी लागत अनुमान भएका योजना संख्या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३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64095"/>
                  </a:ext>
                </a:extLst>
              </a:tr>
              <a:tr h="742419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रु १ करोड देखि ५ करोडसम्म लागत अनुमान भएका योजना संख्या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63727"/>
                  </a:ext>
                </a:extLst>
              </a:tr>
              <a:tr h="592649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३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रु ५० लाख देखी १ करोड सम्म लागत अनुमान भएका योजना संख्या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१०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2738"/>
                  </a:ext>
                </a:extLst>
              </a:tr>
              <a:tr h="648055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४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रु १० लाख देखि ५० लाख सम्म लागत अनुमान भएका योजना संख्या 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२०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90203"/>
                  </a:ext>
                </a:extLst>
              </a:tr>
              <a:tr h="651726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५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रु ५ लाख देखि १० लाख सम्म लागत अनुमान भएका योजना संख्या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२८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9656"/>
                  </a:ext>
                </a:extLst>
              </a:tr>
              <a:tr h="651726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६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रु १ लाख देखी ५ लाख सम्म लागत अनुमान भएका योजना संख्या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२६४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82237"/>
                  </a:ext>
                </a:extLst>
              </a:tr>
              <a:tr h="610992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७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रु ५० हजार देखी १ लाख सम्म लागत अनुमान भएका योजना संख्या 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२५७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37861"/>
                  </a:ext>
                </a:extLst>
              </a:tr>
              <a:tr h="508765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८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रु ५० हजार सम्म लागत अनुमान भएका योजना संख्या  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0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१००</a:t>
                      </a:r>
                      <a:endParaRPr lang="ne-NP" sz="20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6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82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638175"/>
          </a:xfrm>
        </p:spPr>
        <p:txBody>
          <a:bodyPr>
            <a:normAutofit/>
          </a:bodyPr>
          <a:lstStyle/>
          <a:p>
            <a:pPr algn="ctr"/>
            <a:r>
              <a:rPr lang="ne-NP" sz="2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अन्य स्थानीय तहहरु संग संयुक्त रुपमा साझेदारी गरी गरेका कार्यहरु</a:t>
            </a:r>
            <a:endParaRPr lang="en-US" sz="2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314449"/>
            <a:ext cx="8229600" cy="482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e-NP" sz="2400" b="1" dirty="0">
                <a:latin typeface="Baloo 2" pitchFamily="2" charset="0"/>
                <a:cs typeface="Baloo 2" pitchFamily="2" charset="0"/>
              </a:rPr>
              <a:t>नभएको</a:t>
            </a:r>
            <a:endParaRPr lang="en-US" sz="2400" b="1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0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88608"/>
            <a:ext cx="10515600" cy="506630"/>
          </a:xfrm>
        </p:spPr>
        <p:txBody>
          <a:bodyPr>
            <a:noAutofit/>
          </a:bodyPr>
          <a:lstStyle/>
          <a:p>
            <a:pPr algn="ctr"/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गौरवका योजनाहरु कुनै भएमा सो को कार्यान्वयन अवस्था ।</a:t>
            </a:r>
            <a:endParaRPr lang="en-US" sz="20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95238"/>
            <a:ext cx="9740900" cy="5745601"/>
          </a:xfrm>
        </p:spPr>
        <p:txBody>
          <a:bodyPr>
            <a:normAutofit/>
          </a:bodyPr>
          <a:lstStyle/>
          <a:p>
            <a:r>
              <a:rPr lang="ne-NP" sz="2000" dirty="0">
                <a:latin typeface="Baloo 2" pitchFamily="2" charset="0"/>
                <a:cs typeface="Baloo 2" pitchFamily="2" charset="0"/>
              </a:rPr>
              <a:t>राष्ट्रिय गौरवका  </a:t>
            </a:r>
            <a:r>
              <a:rPr lang="ne-NP" sz="2000" b="1" dirty="0">
                <a:latin typeface="Baloo 2" pitchFamily="2" charset="0"/>
                <a:cs typeface="Baloo 2" pitchFamily="2" charset="0"/>
              </a:rPr>
              <a:t>नभएको</a:t>
            </a:r>
          </a:p>
          <a:p>
            <a:pPr marL="0" indent="0">
              <a:buNone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r>
              <a:rPr lang="ne-NP" sz="2000" dirty="0">
                <a:latin typeface="Baloo 2" pitchFamily="2" charset="0"/>
                <a:cs typeface="Baloo 2" pitchFamily="2" charset="0"/>
              </a:rPr>
              <a:t>प्रदेश सरकारका	</a:t>
            </a:r>
            <a:r>
              <a:rPr lang="ne-NP" sz="2000" b="1" dirty="0">
                <a:latin typeface="Baloo 2" pitchFamily="2" charset="0"/>
                <a:cs typeface="Baloo 2" pitchFamily="2" charset="0"/>
              </a:rPr>
              <a:t>घुम्ती काहुले विरुवा लगायतका केही</a:t>
            </a:r>
          </a:p>
          <a:p>
            <a:pPr marL="0" indent="0">
              <a:buNone/>
            </a:pPr>
            <a:endParaRPr lang="ne-NP" sz="2000" dirty="0">
              <a:latin typeface="Baloo 2" pitchFamily="2" charset="0"/>
              <a:cs typeface="Baloo 2" pitchFamily="2" charset="0"/>
            </a:endParaRPr>
          </a:p>
          <a:p>
            <a:r>
              <a:rPr lang="ne-NP" sz="2000" kern="1900" dirty="0">
                <a:latin typeface="Baloo 2" pitchFamily="2" charset="0"/>
                <a:cs typeface="Baloo 2" pitchFamily="2" charset="0"/>
              </a:rPr>
              <a:t>स्थानीय तहको आफ्ना नगर गौरवकाः    </a:t>
            </a:r>
            <a:r>
              <a:rPr lang="ne-NP" sz="2000" b="1" kern="1900" dirty="0">
                <a:latin typeface="Baloo 2" pitchFamily="2" charset="0"/>
                <a:cs typeface="Baloo 2" pitchFamily="2" charset="0"/>
              </a:rPr>
              <a:t>११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165FC6-6C8B-4241-BF50-DBB36622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7608"/>
              </p:ext>
            </p:extLst>
          </p:nvPr>
        </p:nvGraphicFramePr>
        <p:xfrm>
          <a:off x="2398321" y="2927079"/>
          <a:ext cx="7839858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929">
                  <a:extLst>
                    <a:ext uri="{9D8B030D-6E8A-4147-A177-3AD203B41FA5}">
                      <a16:colId xmlns:a16="http://schemas.microsoft.com/office/drawing/2014/main" val="1274734812"/>
                    </a:ext>
                  </a:extLst>
                </a:gridCol>
                <a:gridCol w="3919929">
                  <a:extLst>
                    <a:ext uri="{9D8B030D-6E8A-4147-A177-3AD203B41FA5}">
                      <a16:colId xmlns:a16="http://schemas.microsoft.com/office/drawing/2014/main" val="2766051502"/>
                    </a:ext>
                  </a:extLst>
                </a:gridCol>
              </a:tblGrid>
              <a:tr h="2872406">
                <a:tc>
                  <a:txBody>
                    <a:bodyPr/>
                    <a:lstStyle/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नगर सरसफाइ केन्द्र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वधस्थल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वायोग्यास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कभर्डहल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वौद्द स्तुपा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जार्डखोला पेल्काचौर सडक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नयाँबजार ठुलाडिही सडक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वडा विकास कार्यक्रम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ढडुवा लिफ्टिङ्ग खानेपानी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उज्यालो शहर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त्रिवेणीधाम डिपीआर</a:t>
                      </a:r>
                      <a:r>
                        <a:rPr lang="en-US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endParaRPr lang="ne-NP" sz="1800" b="0" kern="1900" dirty="0">
                        <a:solidFill>
                          <a:schemeClr val="tx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lvl="1">
                        <a:buFont typeface="Wingdings" panose="05000000000000000000" pitchFamily="2" charset="2"/>
                        <a:buChar char="ü"/>
                      </a:pPr>
                      <a:r>
                        <a:rPr lang="ne-NP" sz="1800" b="0" kern="1900" dirty="0">
                          <a:solidFill>
                            <a:schemeClr val="tx1"/>
                          </a:solidFill>
                          <a:latin typeface="Baloo 2" pitchFamily="2" charset="0"/>
                          <a:cs typeface="Baloo 2" pitchFamily="2" charset="0"/>
                        </a:rPr>
                        <a:t> १० न वडा कार्यालय भवन लगायत }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79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F82B-24F5-4338-944E-5EE867721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314" y="219347"/>
            <a:ext cx="10515600" cy="403136"/>
          </a:xfrm>
        </p:spPr>
        <p:txBody>
          <a:bodyPr>
            <a:noAutofit/>
          </a:bodyPr>
          <a:lstStyle/>
          <a:p>
            <a:pPr algn="ctr"/>
            <a:r>
              <a:rPr lang="ne-NP" sz="2000" b="1" dirty="0">
                <a:solidFill>
                  <a:srgbClr val="FF0000"/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केही योजनाको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कार्यान्वयन</a:t>
            </a:r>
            <a:r>
              <a:rPr lang="ne-NP" sz="2000" b="1" dirty="0">
                <a:solidFill>
                  <a:srgbClr val="FF0000"/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 अवस्था </a:t>
            </a:r>
            <a:br>
              <a:rPr lang="en-US" sz="2000" dirty="0">
                <a:solidFill>
                  <a:srgbClr val="FF0000"/>
                </a:solidFill>
                <a:effectLst/>
                <a:latin typeface="Baloo 2" pitchFamily="2" charset="0"/>
                <a:ea typeface="Arial" panose="020B0604020202020204" pitchFamily="34" charset="0"/>
                <a:cs typeface="Baloo 2" pitchFamily="2" charset="0"/>
              </a:rPr>
            </a:br>
            <a:endParaRPr lang="en-US" sz="2000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92FBC4-8C0F-4DBF-9161-3F5F9DF03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06531"/>
              </p:ext>
            </p:extLst>
          </p:nvPr>
        </p:nvGraphicFramePr>
        <p:xfrm>
          <a:off x="827314" y="420915"/>
          <a:ext cx="11133588" cy="562936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599607">
                  <a:extLst>
                    <a:ext uri="{9D8B030D-6E8A-4147-A177-3AD203B41FA5}">
                      <a16:colId xmlns:a16="http://schemas.microsoft.com/office/drawing/2014/main" val="1918620869"/>
                    </a:ext>
                  </a:extLst>
                </a:gridCol>
                <a:gridCol w="3372787">
                  <a:extLst>
                    <a:ext uri="{9D8B030D-6E8A-4147-A177-3AD203B41FA5}">
                      <a16:colId xmlns:a16="http://schemas.microsoft.com/office/drawing/2014/main" val="972012072"/>
                    </a:ext>
                  </a:extLst>
                </a:gridCol>
                <a:gridCol w="2083633">
                  <a:extLst>
                    <a:ext uri="{9D8B030D-6E8A-4147-A177-3AD203B41FA5}">
                      <a16:colId xmlns:a16="http://schemas.microsoft.com/office/drawing/2014/main" val="3115903624"/>
                    </a:ext>
                  </a:extLst>
                </a:gridCol>
                <a:gridCol w="1394085">
                  <a:extLst>
                    <a:ext uri="{9D8B030D-6E8A-4147-A177-3AD203B41FA5}">
                      <a16:colId xmlns:a16="http://schemas.microsoft.com/office/drawing/2014/main" val="2266682043"/>
                    </a:ext>
                  </a:extLst>
                </a:gridCol>
                <a:gridCol w="1454046">
                  <a:extLst>
                    <a:ext uri="{9D8B030D-6E8A-4147-A177-3AD203B41FA5}">
                      <a16:colId xmlns:a16="http://schemas.microsoft.com/office/drawing/2014/main" val="3098633548"/>
                    </a:ext>
                  </a:extLst>
                </a:gridCol>
                <a:gridCol w="2229430">
                  <a:extLst>
                    <a:ext uri="{9D8B030D-6E8A-4147-A177-3AD203B41FA5}">
                      <a16:colId xmlns:a16="http://schemas.microsoft.com/office/drawing/2014/main" val="2386843263"/>
                    </a:ext>
                  </a:extLst>
                </a:gridCol>
              </a:tblGrid>
              <a:tr h="1109963">
                <a:tc>
                  <a:txBody>
                    <a:bodyPr/>
                    <a:lstStyle/>
                    <a:p>
                      <a:pPr lvl="0" algn="ctr" fontAlgn="ctr"/>
                      <a:r>
                        <a:rPr lang="ne-NP" sz="18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सि.नं.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ne-NP" sz="18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विवरण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ne-NP" sz="18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 व्यवसायीको नाम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ne-NP" sz="18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लागत अनुमान रकम (मू.अ.कर समेत)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ne-NP" sz="18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सम्झौता रकम (मू.अ.कर समेत)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ne-NP" sz="1800" b="1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भौतिक  प्रगति प्रतशित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36332"/>
                  </a:ext>
                </a:extLst>
              </a:tr>
              <a:tr h="903880"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नगरपालिका </a:t>
                      </a:r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Block B </a:t>
                      </a:r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तला थप (ट्रस स्ट्रक्चर)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सिद्बाबाबा निर्माण सेवा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19,95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1,952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 कार्य सम्पन्न 100%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b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62996"/>
                  </a:ext>
                </a:extLst>
              </a:tr>
              <a:tr h="903880"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पावर मिनी टेलर खरिद ५३ वटा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भानु इन्टरप्राइजेज 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32,86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24,91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 कार्य सम्पन्न 100%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b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42823"/>
                  </a:ext>
                </a:extLst>
              </a:tr>
              <a:tr h="903880"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३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टेक्सी पार्किंग तथा पर्खाल निर्माण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कोइराला निर्माण सेवा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19,91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12,58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 कार्य सम्पन्न 100%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b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568556"/>
                  </a:ext>
                </a:extLst>
              </a:tr>
              <a:tr h="903880"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४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कम्प्युटर  खरिद कार्य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लगिन सोलुसन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11,32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    9,32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सम्पन्न 100%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b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775312"/>
                  </a:ext>
                </a:extLst>
              </a:tr>
              <a:tr h="903880"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५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पुतलीखेत अरुचौर पक्की पुल देखि बैदी सम्म सडक मर्मत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आधिखोला निर्माण सेवा 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28,72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28,49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e-NP" sz="2000" b="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 कार्य सम्पन्न 100%</a:t>
                      </a:r>
                      <a:endParaRPr lang="ne-NP" sz="20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6684" marR="6684" marT="6684" marB="0" anchor="b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3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50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F82B-24F5-4338-944E-5EE867721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9591"/>
            <a:ext cx="10515600" cy="522772"/>
          </a:xfrm>
        </p:spPr>
        <p:txBody>
          <a:bodyPr>
            <a:normAutofit/>
          </a:bodyPr>
          <a:lstStyle/>
          <a:p>
            <a:pPr algn="ctr"/>
            <a:r>
              <a:rPr lang="ne-NP" sz="2000" b="1" dirty="0">
                <a:solidFill>
                  <a:srgbClr val="FF0000"/>
                </a:solidFill>
                <a:latin typeface="Baloo 2" pitchFamily="2" charset="0"/>
                <a:ea typeface="Palanquin Dark"/>
                <a:cs typeface="Baloo 2" pitchFamily="2" charset="0"/>
              </a:rPr>
              <a:t>केही योजनाको </a:t>
            </a:r>
            <a:r>
              <a:rPr lang="en-US" sz="2000" b="1" dirty="0" err="1">
                <a:solidFill>
                  <a:srgbClr val="FF0000"/>
                </a:solidFill>
                <a:latin typeface="Baloo 2" pitchFamily="2" charset="0"/>
                <a:ea typeface="Palanquin Dark"/>
                <a:cs typeface="Baloo 2" pitchFamily="2" charset="0"/>
              </a:rPr>
              <a:t>कार्यान्वयन</a:t>
            </a:r>
            <a:r>
              <a:rPr lang="ne-NP" sz="2000" b="1" dirty="0">
                <a:solidFill>
                  <a:srgbClr val="FF0000"/>
                </a:solidFill>
                <a:latin typeface="Baloo 2" pitchFamily="2" charset="0"/>
                <a:ea typeface="Palanquin Dark"/>
                <a:cs typeface="Baloo 2" pitchFamily="2" charset="0"/>
              </a:rPr>
              <a:t> अवस्था</a:t>
            </a:r>
            <a:endParaRPr lang="en-US" sz="2000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B76D6A-CFB3-4445-B70A-5D2966681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10240"/>
              </p:ext>
            </p:extLst>
          </p:nvPr>
        </p:nvGraphicFramePr>
        <p:xfrm>
          <a:off x="838200" y="702363"/>
          <a:ext cx="11190515" cy="514062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69831">
                  <a:extLst>
                    <a:ext uri="{9D8B030D-6E8A-4147-A177-3AD203B41FA5}">
                      <a16:colId xmlns:a16="http://schemas.microsoft.com/office/drawing/2014/main" val="3443752087"/>
                    </a:ext>
                  </a:extLst>
                </a:gridCol>
                <a:gridCol w="3915256">
                  <a:extLst>
                    <a:ext uri="{9D8B030D-6E8A-4147-A177-3AD203B41FA5}">
                      <a16:colId xmlns:a16="http://schemas.microsoft.com/office/drawing/2014/main" val="2850889219"/>
                    </a:ext>
                  </a:extLst>
                </a:gridCol>
                <a:gridCol w="2784970">
                  <a:extLst>
                    <a:ext uri="{9D8B030D-6E8A-4147-A177-3AD203B41FA5}">
                      <a16:colId xmlns:a16="http://schemas.microsoft.com/office/drawing/2014/main" val="606382722"/>
                    </a:ext>
                  </a:extLst>
                </a:gridCol>
                <a:gridCol w="973677">
                  <a:extLst>
                    <a:ext uri="{9D8B030D-6E8A-4147-A177-3AD203B41FA5}">
                      <a16:colId xmlns:a16="http://schemas.microsoft.com/office/drawing/2014/main" val="4102382673"/>
                    </a:ext>
                  </a:extLst>
                </a:gridCol>
                <a:gridCol w="1063000">
                  <a:extLst>
                    <a:ext uri="{9D8B030D-6E8A-4147-A177-3AD203B41FA5}">
                      <a16:colId xmlns:a16="http://schemas.microsoft.com/office/drawing/2014/main" val="3684077105"/>
                    </a:ext>
                  </a:extLst>
                </a:gridCol>
                <a:gridCol w="1983781">
                  <a:extLst>
                    <a:ext uri="{9D8B030D-6E8A-4147-A177-3AD203B41FA5}">
                      <a16:colId xmlns:a16="http://schemas.microsoft.com/office/drawing/2014/main" val="2489833355"/>
                    </a:ext>
                  </a:extLst>
                </a:gridCol>
              </a:tblGrid>
              <a:tr h="77333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६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पुतलीखेत हस्पिटल चोक गोदगोदे सडक मर्मत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सर्गम कन्स्ट्रकसन्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32,41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32,06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निर्माणाधीन अवस्था ७० प्रतिशत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73036"/>
                  </a:ext>
                </a:extLst>
              </a:tr>
              <a:tr h="814318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७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स्यानेटरी प्याड खरिद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it-IT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Jaya Mata Di Hygenic Product Pvt.Ltd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17,63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    7,96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सम्पन्न 100%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b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224906"/>
                  </a:ext>
                </a:extLst>
              </a:tr>
              <a:tr h="89941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८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कालिमाटी बिद्युत कार्यालय गणेशपुर सडक मर्मत 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Koirala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Nirman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Sewa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,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Putalibazar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Munciapality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-10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26,96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20,97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 कार्य सम्पन्न 100%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b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001868"/>
                  </a:ext>
                </a:extLst>
              </a:tr>
              <a:tr h="76468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९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गैरेखेत चम्पापानी लात्रेपिपल नायाबज़र पौवैगौड़े देवीस्थान सडक मर्मत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Trishakti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Nirman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Sewa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61,10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36,36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निर्माणाधीन अवस्था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34488"/>
                  </a:ext>
                </a:extLst>
              </a:tr>
              <a:tr h="55445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१०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त्रिबेणीधाम डी पी आर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श्रेष्ठ कन्सल्टेन्स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10,22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    9,75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७० प्रतिशत कार्य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5813"/>
                  </a:ext>
                </a:extLst>
              </a:tr>
              <a:tr h="1279319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११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पर्यटकिय क्षेत्र को डी पी आर तयार गर्ने कार्य गामताम , कैलाश गुफा , बाजपुर चण्डीस्थान,नाकुचु हिल .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सिविल लिंक इन्जिनीरिग कन्सल्टेन्सी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15,08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13,88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सम्पन्न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b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0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4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F82B-24F5-4338-944E-5EE867721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7442" y="0"/>
            <a:ext cx="10515600" cy="522772"/>
          </a:xfrm>
        </p:spPr>
        <p:txBody>
          <a:bodyPr>
            <a:normAutofit/>
          </a:bodyPr>
          <a:lstStyle/>
          <a:p>
            <a:pPr algn="ctr"/>
            <a:r>
              <a:rPr lang="ne-NP" sz="2000" b="1" dirty="0">
                <a:solidFill>
                  <a:srgbClr val="FF0000"/>
                </a:solidFill>
                <a:latin typeface="Baloo 2" pitchFamily="2" charset="0"/>
                <a:ea typeface="Palanquin Dark"/>
                <a:cs typeface="Baloo 2" pitchFamily="2" charset="0"/>
              </a:rPr>
              <a:t>केही योजनाको </a:t>
            </a:r>
            <a:r>
              <a:rPr lang="en-US" sz="2000" b="1" dirty="0" err="1">
                <a:solidFill>
                  <a:srgbClr val="FF0000"/>
                </a:solidFill>
                <a:latin typeface="Baloo 2" pitchFamily="2" charset="0"/>
                <a:ea typeface="Palanquin Dark"/>
                <a:cs typeface="Baloo 2" pitchFamily="2" charset="0"/>
              </a:rPr>
              <a:t>कार्यान्वयन</a:t>
            </a:r>
            <a:r>
              <a:rPr lang="ne-NP" sz="2000" b="1" dirty="0">
                <a:solidFill>
                  <a:srgbClr val="FF0000"/>
                </a:solidFill>
                <a:latin typeface="Baloo 2" pitchFamily="2" charset="0"/>
                <a:ea typeface="Palanquin Dark"/>
                <a:cs typeface="Baloo 2" pitchFamily="2" charset="0"/>
              </a:rPr>
              <a:t> अवस्था</a:t>
            </a:r>
            <a:endParaRPr lang="en-US" sz="2000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584CB-74BB-418D-88A8-7B814E8F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63526"/>
              </p:ext>
            </p:extLst>
          </p:nvPr>
        </p:nvGraphicFramePr>
        <p:xfrm>
          <a:off x="837442" y="522772"/>
          <a:ext cx="11216071" cy="531373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7028">
                  <a:extLst>
                    <a:ext uri="{9D8B030D-6E8A-4147-A177-3AD203B41FA5}">
                      <a16:colId xmlns:a16="http://schemas.microsoft.com/office/drawing/2014/main" val="2062856698"/>
                    </a:ext>
                  </a:extLst>
                </a:gridCol>
                <a:gridCol w="3222172">
                  <a:extLst>
                    <a:ext uri="{9D8B030D-6E8A-4147-A177-3AD203B41FA5}">
                      <a16:colId xmlns:a16="http://schemas.microsoft.com/office/drawing/2014/main" val="3129359589"/>
                    </a:ext>
                  </a:extLst>
                </a:gridCol>
                <a:gridCol w="3222171">
                  <a:extLst>
                    <a:ext uri="{9D8B030D-6E8A-4147-A177-3AD203B41FA5}">
                      <a16:colId xmlns:a16="http://schemas.microsoft.com/office/drawing/2014/main" val="132237104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64937369"/>
                    </a:ext>
                  </a:extLst>
                </a:gridCol>
                <a:gridCol w="838135">
                  <a:extLst>
                    <a:ext uri="{9D8B030D-6E8A-4147-A177-3AD203B41FA5}">
                      <a16:colId xmlns:a16="http://schemas.microsoft.com/office/drawing/2014/main" val="2853781329"/>
                    </a:ext>
                  </a:extLst>
                </a:gridCol>
                <a:gridCol w="2220908">
                  <a:extLst>
                    <a:ext uri="{9D8B030D-6E8A-4147-A177-3AD203B41FA5}">
                      <a16:colId xmlns:a16="http://schemas.microsoft.com/office/drawing/2014/main" val="1399114646"/>
                    </a:ext>
                  </a:extLst>
                </a:gridCol>
              </a:tblGrid>
              <a:tr h="961254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१२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मालेबगर सफाई केन्द्र बाकी कार्य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N &amp; A Construction &amp; Suppliers,  Putalibazar-01,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Syangja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11,67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1,133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निर्माणाधीन अवस्था ८५ प्रतिशत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5487" marR="5487" marT="54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80025"/>
                  </a:ext>
                </a:extLst>
              </a:tr>
              <a:tr h="1039009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१३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आधारभूत स्वास्थ्य केन्द्र भवन निर्माण पुतलीबजार ४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M/S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Panchase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Construction ,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Putalibazar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Municipality -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1,Syangja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b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20,00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19,92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निर्माणाधीन अवस्था ८० प्रतिसत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07643"/>
                  </a:ext>
                </a:extLst>
              </a:tr>
              <a:tr h="97194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१४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आधारभूत स्वास्थ्य केन्द्र भवन निर्माण पुतलीबजार ७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M/S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Panchase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Construction ,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Putalibazar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Municipality -1,Syangja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b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20,00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15,95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निर्माणाधीन अवस्था १५ प्रतिशत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7117"/>
                  </a:ext>
                </a:extLst>
              </a:tr>
              <a:tr h="86716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१५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१० न. वार्ड कार्यालय भवन निर्माण कार्य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M/S  Gyan Jyoti Builders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Pvt.Ltd,Kattike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Deurali</a:t>
                      </a:r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-6 </a:t>
                      </a:r>
                      <a:r>
                        <a:rPr lang="en-US" sz="1800" u="none" strike="noStrike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Kavre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b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2,59,81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1,68,66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सम्झौता भएको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2599"/>
                  </a:ext>
                </a:extLst>
              </a:tr>
              <a:tr h="67455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१६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सडक बत्ति जडान कार्य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बाईट सन् कम्पनि प्रा . लि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    4,93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 कार्य सम्पन्न 100%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b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16588"/>
                  </a:ext>
                </a:extLst>
              </a:tr>
              <a:tr h="79981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>
                          <a:effectLst/>
                          <a:latin typeface="Baloo 2" pitchFamily="2" charset="0"/>
                          <a:cs typeface="Baloo 2" pitchFamily="2" charset="0"/>
                        </a:rPr>
                        <a:t>१७</a:t>
                      </a:r>
                      <a:endParaRPr lang="ne-NP" sz="1800" b="1" i="0" u="none" strike="noStrike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सडक बत्ति जडान कार्य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शौर्य बिद्दुत विकास प्रा  लि   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                4,50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u="none" strike="noStrike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 कार्य सम्पन्न 100%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7087" marR="7087" marT="7087" marB="0" anchor="b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7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9300" y="355600"/>
            <a:ext cx="10795000" cy="866167"/>
          </a:xfrm>
        </p:spPr>
        <p:txBody>
          <a:bodyPr>
            <a:normAutofit/>
          </a:bodyPr>
          <a:lstStyle/>
          <a:p>
            <a:pPr algn="ctr"/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कुनै योजनाको निर्माणको शूरुवाती अवस्थाको, निर्माण भैरहेको  अवस्थाको र निर्माण सम्पन्न भएपछिको तस्विर राख्नुस।( एउटै योजनाको तिन चरणको )</a:t>
            </a:r>
            <a:endParaRPr lang="en-US" sz="20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9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5CBF-09BA-41D7-A03E-7BC50FA696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6820" y="142875"/>
            <a:ext cx="10515600" cy="314155"/>
          </a:xfrm>
        </p:spPr>
        <p:txBody>
          <a:bodyPr>
            <a:noAutofit/>
          </a:bodyPr>
          <a:lstStyle/>
          <a:p>
            <a:pPr algn="ctr"/>
            <a:r>
              <a:rPr lang="ne-NP" sz="2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आ.व २०७७/७८ को वित्तीय अवस्था </a:t>
            </a:r>
            <a:endParaRPr lang="en-US" sz="2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45413B-1E01-491D-BF4D-B665365A6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09185"/>
              </p:ext>
            </p:extLst>
          </p:nvPr>
        </p:nvGraphicFramePr>
        <p:xfrm>
          <a:off x="678605" y="714417"/>
          <a:ext cx="10912029" cy="5649468"/>
        </p:xfrm>
        <a:graphic>
          <a:graphicData uri="http://schemas.openxmlformats.org/drawingml/2006/table">
            <a:tbl>
              <a:tblPr firstRow="1" firstCol="1" bandRow="1"/>
              <a:tblGrid>
                <a:gridCol w="1007319">
                  <a:extLst>
                    <a:ext uri="{9D8B030D-6E8A-4147-A177-3AD203B41FA5}">
                      <a16:colId xmlns:a16="http://schemas.microsoft.com/office/drawing/2014/main" val="2485116141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1555755787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1859000748"/>
                    </a:ext>
                  </a:extLst>
                </a:gridCol>
                <a:gridCol w="2475210">
                  <a:extLst>
                    <a:ext uri="{9D8B030D-6E8A-4147-A177-3AD203B41FA5}">
                      <a16:colId xmlns:a16="http://schemas.microsoft.com/office/drawing/2014/main" val="2654069652"/>
                    </a:ext>
                  </a:extLst>
                </a:gridCol>
              </a:tblGrid>
              <a:tr h="4770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आय विवरण      रु हजारमा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45777"/>
                  </a:ext>
                </a:extLst>
              </a:tr>
              <a:tr h="544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क्र.स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शिर्षक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आ व  २०७६/७७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आ व  २०७७/७८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97320"/>
                  </a:ext>
                </a:extLst>
              </a:tr>
              <a:tr h="448926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कूल आय विवरण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9,32,060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1,03,87,59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38234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नगद मौज्दात अ.ल्या.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47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4,97,33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24312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१.१.१.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आन्तरिक राजश्व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24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4,14,97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93448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अन्य आय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1</a:t>
                      </a: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855"/>
                  </a:ext>
                </a:extLst>
              </a:tr>
              <a:tr h="959903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साविक स्थानीय निकायबाट हस्तान्तरण भइ आएको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1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053788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१.१.२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राजश्व बाँडफाँड प्राप्ती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97</a:t>
                      </a: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10,62,94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83089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राजश्व बांडफांड हस्तान्तरण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73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10,62,94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609295"/>
                  </a:ext>
                </a:extLst>
              </a:tr>
              <a:tr h="53659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अन्तर सरकारी वित्तीय हस्तान्तरण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24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50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80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9136" y="266700"/>
            <a:ext cx="8079581" cy="596900"/>
          </a:xfrm>
        </p:spPr>
        <p:txBody>
          <a:bodyPr>
            <a:normAutofit/>
          </a:bodyPr>
          <a:lstStyle/>
          <a:p>
            <a:pPr algn="ctr"/>
            <a:r>
              <a:rPr lang="ne-NP" sz="2400" b="1" dirty="0">
                <a:solidFill>
                  <a:srgbClr val="00B050"/>
                </a:solidFill>
                <a:latin typeface="Baloo 2" pitchFamily="2" charset="0"/>
                <a:cs typeface="Baloo 2" pitchFamily="2" charset="0"/>
              </a:rPr>
              <a:t>कोभिड-१९ सम्बन्धि आम्दानी खर्च</a:t>
            </a:r>
            <a:endParaRPr lang="en-US" sz="2400" b="1" dirty="0">
              <a:solidFill>
                <a:srgbClr val="00B05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401712"/>
              </p:ext>
            </p:extLst>
          </p:nvPr>
        </p:nvGraphicFramePr>
        <p:xfrm>
          <a:off x="609600" y="1001488"/>
          <a:ext cx="11277600" cy="475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00">
                <a:tc>
                  <a:txBody>
                    <a:bodyPr/>
                    <a:lstStyle/>
                    <a:p>
                      <a:pPr lvl="1"/>
                      <a:r>
                        <a:rPr lang="ne-NP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आम्दानी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                  खर्च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कैफीयत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46">
                <a:tc>
                  <a:txBody>
                    <a:bodyPr/>
                    <a:lstStyle/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संघीय</a:t>
                      </a: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 सरकारबाट प्राप्त रु.</a:t>
                      </a:r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राहत वितरणमा</a:t>
                      </a: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  रु. </a:t>
                      </a:r>
                      <a:r>
                        <a:rPr lang="ne-NP" b="1" baseline="0" dirty="0">
                          <a:solidFill>
                            <a:srgbClr val="FF0000"/>
                          </a:solidFill>
                          <a:latin typeface="Baloo 2" pitchFamily="2" charset="0"/>
                          <a:cs typeface="Baloo 2" pitchFamily="2" charset="0"/>
                        </a:rPr>
                        <a:t>(खर्च नभएको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749">
                <a:tc>
                  <a:txBody>
                    <a:bodyPr/>
                    <a:lstStyle/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प्रदेश</a:t>
                      </a: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 सरकारबाट प्राप्त    </a:t>
                      </a:r>
                      <a:r>
                        <a:rPr lang="ne-NP" b="1" baseline="0" dirty="0">
                          <a:latin typeface="Baloo 2" pitchFamily="2" charset="0"/>
                          <a:cs typeface="Baloo 2" pitchFamily="2" charset="0"/>
                        </a:rPr>
                        <a:t>रु. ५०००००।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क्वारेन्टिन ब्यवस्थापनमा रु. </a:t>
                      </a:r>
                      <a:r>
                        <a:rPr lang="ne-NP" b="1" dirty="0">
                          <a:solidFill>
                            <a:srgbClr val="FF0000"/>
                          </a:solidFill>
                          <a:latin typeface="Baloo 2" pitchFamily="2" charset="0"/>
                          <a:cs typeface="Baloo 2" pitchFamily="2" charset="0"/>
                        </a:rPr>
                        <a:t>(खर्च नभएको )</a:t>
                      </a:r>
                    </a:p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अग्रपंग्तिका</a:t>
                      </a: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 स्वास्थ्यकर्मीको प्रातसाहन  </a:t>
                      </a:r>
                      <a:r>
                        <a:rPr lang="ne-NP" b="1" baseline="0" dirty="0">
                          <a:latin typeface="Baloo 2" pitchFamily="2" charset="0"/>
                          <a:cs typeface="Baloo 2" pitchFamily="2" charset="0"/>
                        </a:rPr>
                        <a:t>रु ५०००००</a:t>
                      </a: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।</a:t>
                      </a:r>
                      <a:endParaRPr lang="ne-NP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487">
                <a:tc>
                  <a:txBody>
                    <a:bodyPr/>
                    <a:lstStyle/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स्थानीय सरकारको            </a:t>
                      </a:r>
                      <a:r>
                        <a:rPr lang="ne-NP" b="1" dirty="0">
                          <a:latin typeface="Baloo 2" pitchFamily="2" charset="0"/>
                          <a:cs typeface="Baloo 2" pitchFamily="2" charset="0"/>
                        </a:rPr>
                        <a:t>रु. २००००००।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आइसोलेसन</a:t>
                      </a: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 ब्यवस्थापनमा    </a:t>
                      </a:r>
                      <a:r>
                        <a:rPr lang="ne-NP" b="1" baseline="0" dirty="0">
                          <a:latin typeface="Baloo 2" pitchFamily="2" charset="0"/>
                          <a:cs typeface="Baloo 2" pitchFamily="2" charset="0"/>
                        </a:rPr>
                        <a:t>रु. १५००००।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 कोभिड व्यक्तिगत सुरक्षा सामाग्री तथा एम्बुलेन्स मर्मत   </a:t>
                      </a:r>
                      <a:r>
                        <a:rPr lang="ne-NP" b="1" baseline="0" dirty="0">
                          <a:latin typeface="Baloo 2" pitchFamily="2" charset="0"/>
                          <a:cs typeface="Baloo 2" pitchFamily="2" charset="0"/>
                        </a:rPr>
                        <a:t>रु. ४२५३५१।</a:t>
                      </a:r>
                      <a:endParaRPr lang="en-US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83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अन्य ब्यक्ती, संस्थाहरुबाट प्राप्त   </a:t>
                      </a:r>
                      <a:r>
                        <a:rPr lang="ne-NP" b="1" dirty="0">
                          <a:latin typeface="Baloo 2" pitchFamily="2" charset="0"/>
                          <a:cs typeface="Baloo 2" pitchFamily="2" charset="0"/>
                        </a:rPr>
                        <a:t>रु. १८०००००।</a:t>
                      </a:r>
                    </a:p>
                    <a:p>
                      <a:pPr lvl="1"/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कोभिड-१९</a:t>
                      </a: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 सम्बन्धी </a:t>
                      </a:r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अन्य कुनै खर्च भएमा रु. </a:t>
                      </a:r>
                    </a:p>
                    <a:p>
                      <a:pPr lvl="1"/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222">
                <a:tc>
                  <a:txBody>
                    <a:bodyPr/>
                    <a:lstStyle/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जम्मा प्राप्त आम्दानी       </a:t>
                      </a:r>
                      <a:r>
                        <a:rPr lang="ne-NP" b="1" dirty="0">
                          <a:latin typeface="Baloo 2" pitchFamily="2" charset="0"/>
                          <a:cs typeface="Baloo 2" pitchFamily="2" charset="0"/>
                        </a:rPr>
                        <a:t>रु. ४३०००००</a:t>
                      </a:r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।</a:t>
                      </a:r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जम्मा खर्च  </a:t>
                      </a:r>
                      <a:r>
                        <a:rPr lang="ne-NP" b="1" dirty="0">
                          <a:latin typeface="Baloo 2" pitchFamily="2" charset="0"/>
                          <a:cs typeface="Baloo 2" pitchFamily="2" charset="0"/>
                        </a:rPr>
                        <a:t>रु. १०७५३५१।  </a:t>
                      </a:r>
                      <a:r>
                        <a:rPr lang="ne-NP" dirty="0">
                          <a:latin typeface="Baloo 2" pitchFamily="2" charset="0"/>
                          <a:cs typeface="Baloo 2" pitchFamily="2" charset="0"/>
                        </a:rPr>
                        <a:t>वाँकी</a:t>
                      </a:r>
                      <a:r>
                        <a:rPr lang="ne-NP" baseline="0" dirty="0">
                          <a:latin typeface="Baloo 2" pitchFamily="2" charset="0"/>
                          <a:cs typeface="Baloo 2" pitchFamily="2" charset="0"/>
                        </a:rPr>
                        <a:t> रकम प्रकोप र विपद व्यवस्थापनमा  खर्च भएको</a:t>
                      </a:r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178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पेश्की र बेरुजुको अवस्था</a:t>
            </a:r>
            <a:endParaRPr lang="en-US" sz="20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45571"/>
              </p:ext>
            </p:extLst>
          </p:nvPr>
        </p:nvGraphicFramePr>
        <p:xfrm>
          <a:off x="2423886" y="1825625"/>
          <a:ext cx="8679544" cy="28333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67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282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गत आ.व. सम्मको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बेरुजु </a:t>
                      </a:r>
                    </a:p>
                    <a:p>
                      <a:pPr algn="ctr"/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रु. १८११४७०००।</a:t>
                      </a:r>
                    </a:p>
                    <a:p>
                      <a:pPr algn="ctr"/>
                      <a:endParaRPr lang="ne-NP" sz="2000" baseline="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algn="ctr"/>
                      <a:endParaRPr lang="ne-NP" sz="2000" baseline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यस आ.व. सम्मको पेश्की बेरुजु रु.</a:t>
                      </a:r>
                    </a:p>
                    <a:p>
                      <a:pPr algn="ctr"/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रु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५२८८२८२।</a:t>
                      </a:r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717">
                <a:tc>
                  <a:txBody>
                    <a:bodyPr/>
                    <a:lstStyle/>
                    <a:p>
                      <a:pPr algn="ctr"/>
                      <a:endParaRPr lang="ne-NP" sz="2000" baseline="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algn="ctr"/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कुल </a:t>
                      </a:r>
                      <a:r>
                        <a:rPr lang="ne-NP" sz="20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loo 2" pitchFamily="2" charset="0"/>
                          <a:cs typeface="Baloo 2" pitchFamily="2" charset="0"/>
                        </a:rPr>
                        <a:t>१८६४३५२८२</a:t>
                      </a:r>
                      <a:r>
                        <a:rPr lang="ne-NP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loo 2" pitchFamily="2" charset="0"/>
                          <a:cs typeface="Baloo 2" pitchFamily="2" charset="0"/>
                        </a:rPr>
                        <a:t>।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algn="ctr"/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ठुला योजनाको मोविलाइजेश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पेश्की ले बढी भएको करीब </a:t>
                      </a:r>
                      <a:r>
                        <a:rPr lang="ne-NP" sz="20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loo 2" pitchFamily="2" charset="0"/>
                          <a:cs typeface="Baloo 2" pitchFamily="2" charset="0"/>
                        </a:rPr>
                        <a:t>९ करोड</a:t>
                      </a:r>
                      <a:endParaRPr lang="ne-NP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21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e-NP" sz="2800" b="1" dirty="0">
                <a:solidFill>
                  <a:srgbClr val="7030A0"/>
                </a:solidFill>
                <a:latin typeface="Baloo 2" pitchFamily="2" charset="0"/>
                <a:cs typeface="Baloo 2" pitchFamily="2" charset="0"/>
              </a:rPr>
              <a:t>ऐन कानुन </a:t>
            </a:r>
            <a:endParaRPr lang="en-US" sz="2800" b="1" dirty="0">
              <a:solidFill>
                <a:srgbClr val="7030A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300"/>
            <a:ext cx="10795000" cy="2859582"/>
          </a:xfrm>
        </p:spPr>
        <p:txBody>
          <a:bodyPr>
            <a:normAutofit/>
          </a:bodyPr>
          <a:lstStyle/>
          <a:p>
            <a:r>
              <a:rPr lang="ne-NP" sz="2000" dirty="0">
                <a:latin typeface="Baloo 2" pitchFamily="2" charset="0"/>
                <a:cs typeface="Baloo 2" pitchFamily="2" charset="0"/>
              </a:rPr>
              <a:t>आवश्यक कानुनहरुको निर्माण निर्माण    </a:t>
            </a:r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गरिएको </a:t>
            </a:r>
          </a:p>
          <a:p>
            <a:endParaRPr lang="ne-NP" sz="20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  <a:p>
            <a:r>
              <a:rPr lang="ne-NP" sz="2000" dirty="0">
                <a:latin typeface="Baloo 2" pitchFamily="2" charset="0"/>
                <a:cs typeface="Baloo 2" pitchFamily="2" charset="0"/>
              </a:rPr>
              <a:t>हाल सम्म    </a:t>
            </a:r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६९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    वटा कानुनहरुको निर्माण गरिएको </a:t>
            </a:r>
          </a:p>
          <a:p>
            <a:endParaRPr lang="ne-NP" sz="2000" dirty="0">
              <a:latin typeface="Baloo 2" pitchFamily="2" charset="0"/>
              <a:cs typeface="Baloo 2" pitchFamily="2" charset="0"/>
            </a:endParaRPr>
          </a:p>
          <a:p>
            <a:r>
              <a:rPr lang="ne-NP" sz="2000" dirty="0">
                <a:latin typeface="Baloo 2" pitchFamily="2" charset="0"/>
                <a:cs typeface="Baloo 2" pitchFamily="2" charset="0"/>
              </a:rPr>
              <a:t>र  राजपत्रमा    </a:t>
            </a:r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प्रकाशन गरिएको    </a:t>
            </a:r>
            <a:r>
              <a:rPr lang="ne-NP" sz="2000" dirty="0">
                <a:latin typeface="Baloo 2" pitchFamily="2" charset="0"/>
                <a:cs typeface="Baloo 2" pitchFamily="2" charset="0"/>
              </a:rPr>
              <a:t>(वेबसाइटबाट पनि  सार्वजनिक गरिएको ) </a:t>
            </a:r>
          </a:p>
        </p:txBody>
      </p:sp>
    </p:spTree>
    <p:extLst>
      <p:ext uri="{BB962C8B-B14F-4D97-AF65-F5344CB8AC3E}">
        <p14:creationId xmlns:p14="http://schemas.microsoft.com/office/powerpoint/2010/main" val="179679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3310A3-594D-4DD4-8042-5972A05BA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19199"/>
              </p:ext>
            </p:extLst>
          </p:nvPr>
        </p:nvGraphicFramePr>
        <p:xfrm>
          <a:off x="1511300" y="1956475"/>
          <a:ext cx="9652000" cy="3377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093">
                  <a:extLst>
                    <a:ext uri="{9D8B030D-6E8A-4147-A177-3AD203B41FA5}">
                      <a16:colId xmlns:a16="http://schemas.microsoft.com/office/drawing/2014/main" val="1635763214"/>
                    </a:ext>
                  </a:extLst>
                </a:gridCol>
                <a:gridCol w="4463603">
                  <a:extLst>
                    <a:ext uri="{9D8B030D-6E8A-4147-A177-3AD203B41FA5}">
                      <a16:colId xmlns:a16="http://schemas.microsoft.com/office/drawing/2014/main" val="3925792704"/>
                    </a:ext>
                  </a:extLst>
                </a:gridCol>
                <a:gridCol w="2451104">
                  <a:extLst>
                    <a:ext uri="{9D8B030D-6E8A-4147-A177-3AD203B41FA5}">
                      <a16:colId xmlns:a16="http://schemas.microsoft.com/office/drawing/2014/main" val="232914843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338874109"/>
                    </a:ext>
                  </a:extLst>
                </a:gridCol>
              </a:tblGrid>
              <a:tr h="831695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घर जग्गा बहाल कर संकलन ऐन, २०७७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२०७७/१०/१७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ऐन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253099"/>
                  </a:ext>
                </a:extLst>
              </a:tr>
              <a:tr h="764105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खानेपानी तथा सरसफाई ऐन, २०७७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२०७७/१०/२४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ऐन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477915"/>
                  </a:ext>
                </a:extLst>
              </a:tr>
              <a:tr h="788510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३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आर्थिक कार्यविधि (प्रथम संशोधन) ऐन, २०७४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२०७७/१०/२४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ऐन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3224165"/>
                  </a:ext>
                </a:extLst>
              </a:tr>
              <a:tr h="993337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४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कर्मचारीहरुको व्यवस्थापन गर्न बनेको ऐन, २०७८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२०७८/०३/१३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ऐन</a:t>
                      </a:r>
                      <a:endParaRPr lang="ne-NP" sz="20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013444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649BBE2-0710-4704-84FB-D9D71E1E8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14197"/>
              </p:ext>
            </p:extLst>
          </p:nvPr>
        </p:nvGraphicFramePr>
        <p:xfrm>
          <a:off x="1521498" y="1299158"/>
          <a:ext cx="9641802" cy="47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144">
                  <a:extLst>
                    <a:ext uri="{9D8B030D-6E8A-4147-A177-3AD203B41FA5}">
                      <a16:colId xmlns:a16="http://schemas.microsoft.com/office/drawing/2014/main" val="361162363"/>
                    </a:ext>
                  </a:extLst>
                </a:gridCol>
                <a:gridCol w="4446390">
                  <a:extLst>
                    <a:ext uri="{9D8B030D-6E8A-4147-A177-3AD203B41FA5}">
                      <a16:colId xmlns:a16="http://schemas.microsoft.com/office/drawing/2014/main" val="3008613746"/>
                    </a:ext>
                  </a:extLst>
                </a:gridCol>
                <a:gridCol w="2471668">
                  <a:extLst>
                    <a:ext uri="{9D8B030D-6E8A-4147-A177-3AD203B41FA5}">
                      <a16:colId xmlns:a16="http://schemas.microsoft.com/office/drawing/2014/main" val="16167324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99190956"/>
                    </a:ext>
                  </a:extLst>
                </a:gridCol>
              </a:tblGrid>
              <a:tr h="479736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क्र.स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कानुन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प्रकाशन भएको मिति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कानूनको प्रकार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2123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C488E43-09D6-4623-AAB9-08264CB3E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45319"/>
              </p:ext>
            </p:extLst>
          </p:nvPr>
        </p:nvGraphicFramePr>
        <p:xfrm>
          <a:off x="1521498" y="512296"/>
          <a:ext cx="9641802" cy="47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802">
                  <a:extLst>
                    <a:ext uri="{9D8B030D-6E8A-4147-A177-3AD203B41FA5}">
                      <a16:colId xmlns:a16="http://schemas.microsoft.com/office/drawing/2014/main" val="554567318"/>
                    </a:ext>
                  </a:extLst>
                </a:gridCol>
              </a:tblGrid>
              <a:tr h="479736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आ व २०७७/७८ र ७८/७९ मा पारित ऐनहरुको विवरण 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8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163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D9B0EEB-1266-4714-845C-F2BF434AD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77934"/>
              </p:ext>
            </p:extLst>
          </p:nvPr>
        </p:nvGraphicFramePr>
        <p:xfrm>
          <a:off x="1175657" y="276590"/>
          <a:ext cx="10410826" cy="42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0826">
                  <a:extLst>
                    <a:ext uri="{9D8B030D-6E8A-4147-A177-3AD203B41FA5}">
                      <a16:colId xmlns:a16="http://schemas.microsoft.com/office/drawing/2014/main" val="554567318"/>
                    </a:ext>
                  </a:extLst>
                </a:gridCol>
              </a:tblGrid>
              <a:tr h="421678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आ व २०७७/७८ र ७८/७९ मा पारित कार्यविधिहरुको विवरण 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83201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FA2C04B-9899-41DF-8BBC-6DE48691C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23030"/>
              </p:ext>
            </p:extLst>
          </p:nvPr>
        </p:nvGraphicFramePr>
        <p:xfrm>
          <a:off x="1175657" y="912055"/>
          <a:ext cx="10410827" cy="42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11">
                  <a:extLst>
                    <a:ext uri="{9D8B030D-6E8A-4147-A177-3AD203B41FA5}">
                      <a16:colId xmlns:a16="http://schemas.microsoft.com/office/drawing/2014/main" val="361162363"/>
                    </a:ext>
                  </a:extLst>
                </a:gridCol>
                <a:gridCol w="4930460">
                  <a:extLst>
                    <a:ext uri="{9D8B030D-6E8A-4147-A177-3AD203B41FA5}">
                      <a16:colId xmlns:a16="http://schemas.microsoft.com/office/drawing/2014/main" val="3008613746"/>
                    </a:ext>
                  </a:extLst>
                </a:gridCol>
                <a:gridCol w="3013285">
                  <a:extLst>
                    <a:ext uri="{9D8B030D-6E8A-4147-A177-3AD203B41FA5}">
                      <a16:colId xmlns:a16="http://schemas.microsoft.com/office/drawing/2014/main" val="1616732488"/>
                    </a:ext>
                  </a:extLst>
                </a:gridCol>
                <a:gridCol w="1670871">
                  <a:extLst>
                    <a:ext uri="{9D8B030D-6E8A-4147-A177-3AD203B41FA5}">
                      <a16:colId xmlns:a16="http://schemas.microsoft.com/office/drawing/2014/main" val="799190956"/>
                    </a:ext>
                  </a:extLst>
                </a:gridCol>
              </a:tblGrid>
              <a:tr h="421678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क्र.स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कानुन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प्रकाशन भएको मिति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कानूनको प्रकार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2123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8040B1D-3883-49D1-A683-69323D620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83303"/>
              </p:ext>
            </p:extLst>
          </p:nvPr>
        </p:nvGraphicFramePr>
        <p:xfrm>
          <a:off x="1175657" y="1333733"/>
          <a:ext cx="10410826" cy="42690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795657">
                  <a:extLst>
                    <a:ext uri="{9D8B030D-6E8A-4147-A177-3AD203B41FA5}">
                      <a16:colId xmlns:a16="http://schemas.microsoft.com/office/drawing/2014/main" val="3727436685"/>
                    </a:ext>
                  </a:extLst>
                </a:gridCol>
                <a:gridCol w="4952000">
                  <a:extLst>
                    <a:ext uri="{9D8B030D-6E8A-4147-A177-3AD203B41FA5}">
                      <a16:colId xmlns:a16="http://schemas.microsoft.com/office/drawing/2014/main" val="999696680"/>
                    </a:ext>
                  </a:extLst>
                </a:gridCol>
                <a:gridCol w="2989943">
                  <a:extLst>
                    <a:ext uri="{9D8B030D-6E8A-4147-A177-3AD203B41FA5}">
                      <a16:colId xmlns:a16="http://schemas.microsoft.com/office/drawing/2014/main" val="176891645"/>
                    </a:ext>
                  </a:extLst>
                </a:gridCol>
                <a:gridCol w="1673226">
                  <a:extLst>
                    <a:ext uri="{9D8B030D-6E8A-4147-A177-3AD203B41FA5}">
                      <a16:colId xmlns:a16="http://schemas.microsoft.com/office/drawing/2014/main" val="1128096233"/>
                    </a:ext>
                  </a:extLst>
                </a:gridCol>
              </a:tblGrid>
              <a:tr h="6375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५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ea typeface="+mn-ea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स्थानीय विकास विशेष कोष संचलान कार्यविधि, २०७८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२०७८/०५/२६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8105"/>
                  </a:ext>
                </a:extLst>
              </a:tr>
              <a:tr h="6599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६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ea typeface="+mn-ea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नगर प्रहरी संचलान तथा व्यवस्थापन कार्यविधि - २०७८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२०७८/०५/२६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40900"/>
                  </a:ext>
                </a:extLst>
              </a:tr>
              <a:tr h="5295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७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ea typeface="+mn-ea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कोशेली घर स्थापना तथा संचालन कार्यविधि २०७७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२०७७/०६/०५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88610"/>
                  </a:ext>
                </a:extLst>
              </a:tr>
              <a:tr h="7997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८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ea typeface="+mn-ea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वडा विकास कार्यक्रम संचालन कार्यविधि २०७५ (पहिलो संशोधन २०७७)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२०७७/०६/०५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11172"/>
                  </a:ext>
                </a:extLst>
              </a:tr>
              <a:tr h="7696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९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ea typeface="+mn-ea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व्यवसाय कर सम्बन्धी कार्यविधि २०७७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२०७७/०६/०५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35665"/>
                  </a:ext>
                </a:extLst>
              </a:tr>
              <a:tr h="872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१०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ea typeface="+mn-ea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सामुदायिक विद्यालयका प्रधानाध्यापक नियुक्ति सम्बन्धी कार्यविधि २०७७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 २०७७/०६/०५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e-NP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01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81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9B0298E5-425F-4766-BABE-434585984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69045"/>
              </p:ext>
            </p:extLst>
          </p:nvPr>
        </p:nvGraphicFramePr>
        <p:xfrm>
          <a:off x="1175657" y="314922"/>
          <a:ext cx="10410826" cy="36576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0410826">
                  <a:extLst>
                    <a:ext uri="{9D8B030D-6E8A-4147-A177-3AD203B41FA5}">
                      <a16:colId xmlns:a16="http://schemas.microsoft.com/office/drawing/2014/main" val="554567318"/>
                    </a:ext>
                  </a:extLst>
                </a:gridCol>
              </a:tblGrid>
              <a:tr h="358178">
                <a:tc>
                  <a:txBody>
                    <a:bodyPr/>
                    <a:lstStyle/>
                    <a:p>
                      <a:pPr algn="ctr"/>
                      <a:r>
                        <a:rPr lang="ne-NP" sz="1800" dirty="0">
                          <a:latin typeface="Baloo 2" pitchFamily="2" charset="0"/>
                          <a:cs typeface="Baloo 2" pitchFamily="2" charset="0"/>
                        </a:rPr>
                        <a:t>आ व २०७७/७८ र ७८/७९ मा पारित कार्यविधिहरुको विवरण </a:t>
                      </a:r>
                      <a:endParaRPr lang="en-US" sz="18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283201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C6DD2A6-648C-4E99-BCE3-AF80E993C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71223"/>
              </p:ext>
            </p:extLst>
          </p:nvPr>
        </p:nvGraphicFramePr>
        <p:xfrm>
          <a:off x="1175656" y="858753"/>
          <a:ext cx="10410827" cy="36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11">
                  <a:extLst>
                    <a:ext uri="{9D8B030D-6E8A-4147-A177-3AD203B41FA5}">
                      <a16:colId xmlns:a16="http://schemas.microsoft.com/office/drawing/2014/main" val="361162363"/>
                    </a:ext>
                  </a:extLst>
                </a:gridCol>
                <a:gridCol w="4930460">
                  <a:extLst>
                    <a:ext uri="{9D8B030D-6E8A-4147-A177-3AD203B41FA5}">
                      <a16:colId xmlns:a16="http://schemas.microsoft.com/office/drawing/2014/main" val="3008613746"/>
                    </a:ext>
                  </a:extLst>
                </a:gridCol>
                <a:gridCol w="3013285">
                  <a:extLst>
                    <a:ext uri="{9D8B030D-6E8A-4147-A177-3AD203B41FA5}">
                      <a16:colId xmlns:a16="http://schemas.microsoft.com/office/drawing/2014/main" val="1616732488"/>
                    </a:ext>
                  </a:extLst>
                </a:gridCol>
                <a:gridCol w="1670871">
                  <a:extLst>
                    <a:ext uri="{9D8B030D-6E8A-4147-A177-3AD203B41FA5}">
                      <a16:colId xmlns:a16="http://schemas.microsoft.com/office/drawing/2014/main" val="799190956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क्र.स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कानुन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प्रकाशन भएको मिति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कानूनको प्रकार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2123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821D89-BD61-4ABB-8ACA-132C56B4F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27581"/>
              </p:ext>
            </p:extLst>
          </p:nvPr>
        </p:nvGraphicFramePr>
        <p:xfrm>
          <a:off x="1152978" y="1265190"/>
          <a:ext cx="10433506" cy="4248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382">
                  <a:extLst>
                    <a:ext uri="{9D8B030D-6E8A-4147-A177-3AD203B41FA5}">
                      <a16:colId xmlns:a16="http://schemas.microsoft.com/office/drawing/2014/main" val="3727436685"/>
                    </a:ext>
                  </a:extLst>
                </a:gridCol>
                <a:gridCol w="4944068">
                  <a:extLst>
                    <a:ext uri="{9D8B030D-6E8A-4147-A177-3AD203B41FA5}">
                      <a16:colId xmlns:a16="http://schemas.microsoft.com/office/drawing/2014/main" val="999696680"/>
                    </a:ext>
                  </a:extLst>
                </a:gridCol>
                <a:gridCol w="2983459">
                  <a:extLst>
                    <a:ext uri="{9D8B030D-6E8A-4147-A177-3AD203B41FA5}">
                      <a16:colId xmlns:a16="http://schemas.microsoft.com/office/drawing/2014/main" val="176891645"/>
                    </a:ext>
                  </a:extLst>
                </a:gridCol>
                <a:gridCol w="1669597">
                  <a:extLst>
                    <a:ext uri="{9D8B030D-6E8A-4147-A177-3AD203B41FA5}">
                      <a16:colId xmlns:a16="http://schemas.microsoft.com/office/drawing/2014/main" val="1128096233"/>
                    </a:ext>
                  </a:extLst>
                </a:gridCol>
              </a:tblGrid>
              <a:tr h="95150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११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कोभिड-१९ बाट रोजगार गुमाएका युवाका लालि कृषि व्यवसाय प्रवर्धन सम्बन्धी कार्यविधि, २०७७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२०७७/०७/२८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174865"/>
                  </a:ext>
                </a:extLst>
              </a:tr>
              <a:tr h="601458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१२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लैंगिक हिँसा निवारण कोष (संचलान) कार्यविधि, २०७७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२०७७/०९/२८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741967"/>
                  </a:ext>
                </a:extLst>
              </a:tr>
              <a:tr h="659741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१३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सुचना तथा अभिलेख केन्द्र संचलन कार्यविधि, २०७८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२०७८/०३/०६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77842"/>
                  </a:ext>
                </a:extLst>
              </a:tr>
              <a:tr h="721778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१४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कार्यसम्पादनमा आधारित कर्मचारी प्रोत्साहन कार्यविधि २०७८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२०७८/०३/०६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86340"/>
                  </a:ext>
                </a:extLst>
              </a:tr>
              <a:tr h="591933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१५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मर्मत संभार वीशेष कोष संचलान कार्यविधि, २०७८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२०७८/०३/०६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288"/>
                  </a:ext>
                </a:extLst>
              </a:tr>
              <a:tr h="722230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१६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वातावारणीय अध्ययन कार्यविधि २०७८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२०७८/०३/०६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3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27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87AAE20-4823-434A-BB58-483D8E131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61299"/>
              </p:ext>
            </p:extLst>
          </p:nvPr>
        </p:nvGraphicFramePr>
        <p:xfrm>
          <a:off x="1175657" y="200622"/>
          <a:ext cx="10410826" cy="52327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0410826">
                  <a:extLst>
                    <a:ext uri="{9D8B030D-6E8A-4147-A177-3AD203B41FA5}">
                      <a16:colId xmlns:a16="http://schemas.microsoft.com/office/drawing/2014/main" val="554567318"/>
                    </a:ext>
                  </a:extLst>
                </a:gridCol>
              </a:tblGrid>
              <a:tr h="523278"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आ व २०७७/७८ र ७८/७९ मा पारित मापदण्ड र निर्देशिकाहरुको  विवरण 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283201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724930BC-86C4-4C68-B36C-CEDD1ACDC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81795"/>
              </p:ext>
            </p:extLst>
          </p:nvPr>
        </p:nvGraphicFramePr>
        <p:xfrm>
          <a:off x="1175657" y="923885"/>
          <a:ext cx="10410827" cy="39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11">
                  <a:extLst>
                    <a:ext uri="{9D8B030D-6E8A-4147-A177-3AD203B41FA5}">
                      <a16:colId xmlns:a16="http://schemas.microsoft.com/office/drawing/2014/main" val="361162363"/>
                    </a:ext>
                  </a:extLst>
                </a:gridCol>
                <a:gridCol w="4930460">
                  <a:extLst>
                    <a:ext uri="{9D8B030D-6E8A-4147-A177-3AD203B41FA5}">
                      <a16:colId xmlns:a16="http://schemas.microsoft.com/office/drawing/2014/main" val="3008613746"/>
                    </a:ext>
                  </a:extLst>
                </a:gridCol>
                <a:gridCol w="3013285">
                  <a:extLst>
                    <a:ext uri="{9D8B030D-6E8A-4147-A177-3AD203B41FA5}">
                      <a16:colId xmlns:a16="http://schemas.microsoft.com/office/drawing/2014/main" val="1616732488"/>
                    </a:ext>
                  </a:extLst>
                </a:gridCol>
                <a:gridCol w="1670871">
                  <a:extLst>
                    <a:ext uri="{9D8B030D-6E8A-4147-A177-3AD203B41FA5}">
                      <a16:colId xmlns:a16="http://schemas.microsoft.com/office/drawing/2014/main" val="799190956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क्र.स 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कानुन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प्रकाशन भएको मिति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कानूनको प्रकार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2123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2FB9BA-7A12-4642-8838-A923154F0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03674"/>
              </p:ext>
            </p:extLst>
          </p:nvPr>
        </p:nvGraphicFramePr>
        <p:xfrm>
          <a:off x="1175657" y="2553413"/>
          <a:ext cx="10456183" cy="3252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297">
                  <a:extLst>
                    <a:ext uri="{9D8B030D-6E8A-4147-A177-3AD203B41FA5}">
                      <a16:colId xmlns:a16="http://schemas.microsoft.com/office/drawing/2014/main" val="3727436685"/>
                    </a:ext>
                  </a:extLst>
                </a:gridCol>
                <a:gridCol w="4923557">
                  <a:extLst>
                    <a:ext uri="{9D8B030D-6E8A-4147-A177-3AD203B41FA5}">
                      <a16:colId xmlns:a16="http://schemas.microsoft.com/office/drawing/2014/main" val="999696680"/>
                    </a:ext>
                  </a:extLst>
                </a:gridCol>
                <a:gridCol w="3055813">
                  <a:extLst>
                    <a:ext uri="{9D8B030D-6E8A-4147-A177-3AD203B41FA5}">
                      <a16:colId xmlns:a16="http://schemas.microsoft.com/office/drawing/2014/main" val="176891645"/>
                    </a:ext>
                  </a:extLst>
                </a:gridCol>
                <a:gridCol w="1680516">
                  <a:extLst>
                    <a:ext uri="{9D8B030D-6E8A-4147-A177-3AD203B41FA5}">
                      <a16:colId xmlns:a16="http://schemas.microsoft.com/office/drawing/2014/main" val="1128096233"/>
                    </a:ext>
                  </a:extLst>
                </a:gridCol>
              </a:tblGrid>
              <a:tr h="67925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१९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कार्यक्रम संचालन मापदण्ड २०७७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२०७७/१०/१५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मापदण्ड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77842"/>
                  </a:ext>
                </a:extLst>
              </a:tr>
              <a:tr h="824459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सडक, खोला, खोल्सी, गोरेटो बाटो, पुल, तथा विद्धुत लाइनको मापदण्ड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नवौं नगर सभाबाट पारित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मापदण्ड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86340"/>
                  </a:ext>
                </a:extLst>
              </a:tr>
              <a:tr h="794478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२१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मेयर संग रोजगार तथा उद्यमशीलता विकास कार्यक्रम संचलान निरेदेशिका, २०७७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२०७७/०६/०५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निर्देशिका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288"/>
                  </a:ext>
                </a:extLst>
              </a:tr>
              <a:tr h="953902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२२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सरसफाई केन्द्र व्यवस्थापन निर्देशिका, २०७७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२०७७/०६/०५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निर्देशिका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316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772DFD-8A2E-4AEF-B6D9-7F8946A82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40186"/>
              </p:ext>
            </p:extLst>
          </p:nvPr>
        </p:nvGraphicFramePr>
        <p:xfrm>
          <a:off x="1130300" y="1320163"/>
          <a:ext cx="10456183" cy="1358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943088636"/>
                    </a:ext>
                  </a:extLst>
                </a:gridCol>
                <a:gridCol w="4954814">
                  <a:extLst>
                    <a:ext uri="{9D8B030D-6E8A-4147-A177-3AD203B41FA5}">
                      <a16:colId xmlns:a16="http://schemas.microsoft.com/office/drawing/2014/main" val="3507988084"/>
                    </a:ext>
                  </a:extLst>
                </a:gridCol>
                <a:gridCol w="2989943">
                  <a:extLst>
                    <a:ext uri="{9D8B030D-6E8A-4147-A177-3AD203B41FA5}">
                      <a16:colId xmlns:a16="http://schemas.microsoft.com/office/drawing/2014/main" val="2456968608"/>
                    </a:ext>
                  </a:extLst>
                </a:gridCol>
                <a:gridCol w="1673226">
                  <a:extLst>
                    <a:ext uri="{9D8B030D-6E8A-4147-A177-3AD203B41FA5}">
                      <a16:colId xmlns:a16="http://schemas.microsoft.com/office/drawing/2014/main" val="3325128840"/>
                    </a:ext>
                  </a:extLst>
                </a:gridCol>
              </a:tblGrid>
              <a:tr h="69694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१७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विपद पिडित राहत वितरण कार्यविधि, २०७८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२०७८/०३/०६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33577"/>
                  </a:ext>
                </a:extLst>
              </a:tr>
              <a:tr h="661430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१८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सार्वजनिक जवाफदेहिता प्रवर्द्धन सम्बन्धी कार्यविधि, २०७८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२०७८/०३/०६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कार्यविधि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50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44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099" y="274638"/>
            <a:ext cx="11106351" cy="601662"/>
          </a:xfrm>
        </p:spPr>
        <p:txBody>
          <a:bodyPr>
            <a:normAutofit/>
          </a:bodyPr>
          <a:lstStyle/>
          <a:p>
            <a:pPr algn="ctr"/>
            <a:r>
              <a:rPr lang="ne-NP" sz="2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मुख्य पाँच वटा समस्याहरु र समाधानका लागि भएका प्रयासहरु </a:t>
            </a:r>
            <a:endParaRPr lang="en-US" sz="2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637466"/>
              </p:ext>
            </p:extLst>
          </p:nvPr>
        </p:nvGraphicFramePr>
        <p:xfrm>
          <a:off x="952500" y="1155699"/>
          <a:ext cx="10515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0839">
                <a:tc>
                  <a:txBody>
                    <a:bodyPr/>
                    <a:lstStyle/>
                    <a:p>
                      <a:pPr algn="ctr"/>
                      <a:r>
                        <a:rPr lang="ne-NP" sz="2000" b="1" dirty="0">
                          <a:solidFill>
                            <a:srgbClr val="FFFF00"/>
                          </a:solidFill>
                          <a:latin typeface="Baloo 2" pitchFamily="2" charset="0"/>
                          <a:cs typeface="Baloo 2" pitchFamily="2" charset="0"/>
                        </a:rPr>
                        <a:t>समस्याहरुः-</a:t>
                      </a:r>
                    </a:p>
                    <a:p>
                      <a:pPr algn="ctr"/>
                      <a:endParaRPr lang="ne-NP" sz="2000" b="1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algn="ctr"/>
                      <a:endParaRPr lang="ne-NP" sz="2000" b="1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algn="ctr"/>
                      <a:endParaRPr lang="ne-NP" sz="2000" b="1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उपभोक्ता समिति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र योजना कार्यान्वयनमा सहभागिता</a:t>
                      </a:r>
                    </a:p>
                    <a:p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ठेक्का लागेका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योजना समयमा सम्पन्न हुन कठिन</a:t>
                      </a:r>
                    </a:p>
                    <a:p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कर्मचारी व्यवस्थापन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र पदपूर्ति</a:t>
                      </a:r>
                    </a:p>
                    <a:p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स साना योजनाको मागमा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वृद्दी</a:t>
                      </a:r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89624" marR="896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dirty="0">
                          <a:solidFill>
                            <a:srgbClr val="FFFF00"/>
                          </a:solidFill>
                          <a:latin typeface="Baloo 2" pitchFamily="2" charset="0"/>
                          <a:cs typeface="Baloo 2" pitchFamily="2" charset="0"/>
                        </a:rPr>
                        <a:t>समाधानका लागि गरिएका प्रयासहरुः-</a:t>
                      </a:r>
                    </a:p>
                    <a:p>
                      <a:pPr algn="ctr"/>
                      <a:endParaRPr lang="ne-NP" sz="2000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algn="ctr"/>
                      <a:endParaRPr lang="ne-NP" sz="2000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algn="ctr"/>
                      <a:endParaRPr lang="ne-NP" sz="2000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आवश्यकता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अनुसार अभिमुखीकरण गरिएको</a:t>
                      </a:r>
                    </a:p>
                    <a:p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नियमानुसार पत्राचार र कारवाही </a:t>
                      </a:r>
                    </a:p>
                    <a:p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लोकसेवा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आयोगमा माग पठाइएको</a:t>
                      </a:r>
                    </a:p>
                    <a:p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ठुला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योजना सञ्चालनको </a:t>
                      </a:r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89624" marR="896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16C10F-D881-416B-982B-DB91437DE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18194"/>
              </p:ext>
            </p:extLst>
          </p:nvPr>
        </p:nvGraphicFramePr>
        <p:xfrm>
          <a:off x="972457" y="1161143"/>
          <a:ext cx="10522857" cy="435428"/>
        </p:xfrm>
        <a:graphic>
          <a:graphicData uri="http://schemas.openxmlformats.org/drawingml/2006/table">
            <a:tbl>
              <a:tblPr/>
              <a:tblGrid>
                <a:gridCol w="10522857">
                  <a:extLst>
                    <a:ext uri="{9D8B030D-6E8A-4147-A177-3AD203B41FA5}">
                      <a16:colId xmlns:a16="http://schemas.microsoft.com/office/drawing/2014/main" val="2966523463"/>
                    </a:ext>
                  </a:extLst>
                </a:gridCol>
              </a:tblGrid>
              <a:tr h="4354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chemeClr val="bg1"/>
                      </a:solidFill>
                      <a:prstDash val="soli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mpd="sng">
                      <a:solidFill>
                        <a:schemeClr val="bg1"/>
                      </a:solidFill>
                      <a:prstDash val="solid"/>
                    </a:lnT>
                    <a:lnB w="285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005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63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276225"/>
            <a:ext cx="10515600" cy="790575"/>
          </a:xfrm>
        </p:spPr>
        <p:txBody>
          <a:bodyPr>
            <a:normAutofit/>
          </a:bodyPr>
          <a:lstStyle/>
          <a:p>
            <a:pPr algn="ctr"/>
            <a:r>
              <a:rPr lang="ne-NP" sz="28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जिल्ला समन्वय समिति संग राखेका अपेक्षाहरु</a:t>
            </a:r>
            <a:endParaRPr lang="en-US" sz="28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1727201"/>
            <a:ext cx="9537700" cy="3949700"/>
          </a:xfrm>
        </p:spPr>
        <p:txBody>
          <a:bodyPr>
            <a:normAutofit/>
          </a:bodyPr>
          <a:lstStyle/>
          <a:p>
            <a:r>
              <a:rPr lang="ne-NP" sz="2000" dirty="0">
                <a:latin typeface="Baloo 2" pitchFamily="2" charset="0"/>
                <a:cs typeface="Baloo 2" pitchFamily="2" charset="0"/>
              </a:rPr>
              <a:t>दुइ पालिका विचका विषयहरुमाथि छलफल जस्तै सिमाना, खोला, सडक</a:t>
            </a:r>
          </a:p>
          <a:p>
            <a:endParaRPr lang="ne-NP" sz="2000" dirty="0">
              <a:latin typeface="Baloo 2" pitchFamily="2" charset="0"/>
              <a:cs typeface="Baloo 2" pitchFamily="2" charset="0"/>
            </a:endParaRPr>
          </a:p>
          <a:p>
            <a:r>
              <a:rPr lang="ne-NP" sz="2000" dirty="0">
                <a:latin typeface="Baloo 2" pitchFamily="2" charset="0"/>
                <a:cs typeface="Baloo 2" pitchFamily="2" charset="0"/>
              </a:rPr>
              <a:t>साझा विषयहरुमा एकरुपता हुनेगरी छलफल कतिपय ऐन ,नियम, सरसफाइ</a:t>
            </a:r>
          </a:p>
          <a:p>
            <a:endParaRPr lang="ne-NP" sz="2000" dirty="0">
              <a:latin typeface="Baloo 2" pitchFamily="2" charset="0"/>
              <a:cs typeface="Baloo 2" pitchFamily="2" charset="0"/>
            </a:endParaRPr>
          </a:p>
          <a:p>
            <a:r>
              <a:rPr lang="ne-NP" sz="2000" dirty="0">
                <a:latin typeface="Baloo 2" pitchFamily="2" charset="0"/>
                <a:cs typeface="Baloo 2" pitchFamily="2" charset="0"/>
              </a:rPr>
              <a:t>अनुगमनमा वृद्दी</a:t>
            </a:r>
          </a:p>
          <a:p>
            <a:endParaRPr lang="ne-NP" sz="2000" dirty="0">
              <a:latin typeface="Baloo 2" pitchFamily="2" charset="0"/>
              <a:cs typeface="Baloo 2" pitchFamily="2" charset="0"/>
            </a:endParaRPr>
          </a:p>
          <a:p>
            <a:r>
              <a:rPr lang="ne-NP" sz="2000" dirty="0">
                <a:latin typeface="Baloo 2" pitchFamily="2" charset="0"/>
                <a:cs typeface="Baloo 2" pitchFamily="2" charset="0"/>
              </a:rPr>
              <a:t> समितिको नाममा रहेको कोषको वाडफाँड </a:t>
            </a:r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02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1206" y="274638"/>
            <a:ext cx="7569994" cy="1143000"/>
          </a:xfrm>
        </p:spPr>
        <p:txBody>
          <a:bodyPr>
            <a:normAutofit/>
          </a:bodyPr>
          <a:lstStyle/>
          <a:p>
            <a:r>
              <a:rPr lang="ne-NP" sz="22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हाल अवलम्वन गरिएका असल अभ्यासहरु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0" y="1825625"/>
            <a:ext cx="9118600" cy="2517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e-NP" sz="2400" b="1" dirty="0">
              <a:latin typeface="Baloo 2" pitchFamily="2" charset="0"/>
              <a:cs typeface="Baloo 2" pitchFamily="2" charset="0"/>
            </a:endParaRPr>
          </a:p>
          <a:p>
            <a:pPr marL="0" indent="0"/>
            <a:r>
              <a:rPr lang="ne-NP" sz="2400" b="1" dirty="0">
                <a:latin typeface="Baloo 2" pitchFamily="2" charset="0"/>
                <a:cs typeface="Baloo 2" pitchFamily="2" charset="0"/>
              </a:rPr>
              <a:t> वडा विकास कार्यक्रम</a:t>
            </a:r>
          </a:p>
          <a:p>
            <a:pPr marL="0" indent="0"/>
            <a:endParaRPr lang="ne-NP" sz="2400" b="1" dirty="0">
              <a:latin typeface="Baloo 2" pitchFamily="2" charset="0"/>
              <a:cs typeface="Baloo 2" pitchFamily="2" charset="0"/>
            </a:endParaRPr>
          </a:p>
          <a:p>
            <a:pPr marL="0" indent="0"/>
            <a:r>
              <a:rPr lang="ne-NP" sz="2400" b="1" dirty="0">
                <a:latin typeface="Baloo 2" pitchFamily="2" charset="0"/>
                <a:cs typeface="Baloo 2" pitchFamily="2" charset="0"/>
              </a:rPr>
              <a:t> फोहर व्यवस्थापन ।</a:t>
            </a:r>
            <a:endParaRPr lang="en-US" sz="2400" b="1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11747"/>
              </p:ext>
            </p:extLst>
          </p:nvPr>
        </p:nvGraphicFramePr>
        <p:xfrm>
          <a:off x="827314" y="306852"/>
          <a:ext cx="11009085" cy="5576640"/>
        </p:xfrm>
        <a:graphic>
          <a:graphicData uri="http://schemas.openxmlformats.org/drawingml/2006/table">
            <a:tbl>
              <a:tblPr firstRow="1" firstCol="1" bandRow="1"/>
              <a:tblGrid>
                <a:gridCol w="62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नेपाल सरकारबाट प्राप्त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730273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79,58,98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समानिकरण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142200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1,41,259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सशर्त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400267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46,38,97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सामाजिक सुरक्षा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179806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15,28,60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समपुरक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8000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3,78,82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प्रदेश सरकारबाट प्राप्त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17,749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3,31,36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समानिकरण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12,749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1,26,36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सशर्त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5,000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1,55,00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समपुरक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     -  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50,00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विशेष अनुदान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     -  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      -  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जनसहभागिता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12,931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1,22,01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47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imalb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नगद सहभागिता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12,931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 1,22,01 </a:t>
                      </a:r>
                      <a:endParaRPr lang="en-US" sz="180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38218" marR="38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CA420-30DD-4C6C-A9E9-B4E06C73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54" y="268512"/>
            <a:ext cx="11109917" cy="48904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आर्थिक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वर्ष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 २०७</a:t>
            </a:r>
            <a:r>
              <a:rPr lang="ne-NP" sz="2000" b="1" dirty="0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७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।७</a:t>
            </a:r>
            <a:r>
              <a:rPr lang="ne-NP" sz="2000" b="1" dirty="0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८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 </a:t>
            </a:r>
            <a:r>
              <a:rPr lang="ne-NP" sz="2000" b="1" dirty="0">
                <a:solidFill>
                  <a:schemeClr val="bg1">
                    <a:lumMod val="95000"/>
                  </a:schemeClr>
                </a:solidFill>
                <a:effectLst/>
                <a:latin typeface="Baloo 2" pitchFamily="2" charset="0"/>
                <a:ea typeface="Palanquin Dark"/>
                <a:cs typeface="Baloo 2" pitchFamily="2" charset="0"/>
              </a:rPr>
              <a:t>मा सम्पादित कार्यका तस्विरहरु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/>
              <a:latin typeface="Baloo 2" pitchFamily="2" charset="0"/>
              <a:ea typeface="Arial" panose="020B0604020202020204" pitchFamily="34" charset="0"/>
              <a:cs typeface="Baloo 2" pitchFamily="2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Baloo 2" pitchFamily="2" charset="0"/>
                <a:ea typeface="Kokila" panose="020B0604020202020204" pitchFamily="34" charset="0"/>
                <a:cs typeface="Baloo 2" pitchFamily="2" charset="0"/>
              </a:rPr>
              <a:t> </a:t>
            </a:r>
            <a:endParaRPr lang="en-US" sz="2000" b="1" dirty="0">
              <a:effectLst/>
              <a:latin typeface="Baloo 2" pitchFamily="2" charset="0"/>
              <a:ea typeface="Arial" panose="020B0604020202020204" pitchFamily="34" charset="0"/>
              <a:cs typeface="Baloo 2" pitchFamily="2" charset="0"/>
            </a:endParaRPr>
          </a:p>
          <a:p>
            <a:pPr algn="ctr"/>
            <a:endParaRPr lang="en-US" sz="2000" b="1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7166FD-7BDA-4A99-8C41-18DAF5AAFB6E}"/>
              </a:ext>
            </a:extLst>
          </p:cNvPr>
          <p:cNvGrpSpPr/>
          <p:nvPr/>
        </p:nvGrpSpPr>
        <p:grpSpPr>
          <a:xfrm>
            <a:off x="764870" y="900380"/>
            <a:ext cx="11095401" cy="5057239"/>
            <a:chOff x="764870" y="1023302"/>
            <a:chExt cx="11095401" cy="505723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B6DDD7-4F25-48B0-AF6C-E976AD67FE11}"/>
                </a:ext>
              </a:extLst>
            </p:cNvPr>
            <p:cNvGrpSpPr/>
            <p:nvPr/>
          </p:nvGrpSpPr>
          <p:grpSpPr>
            <a:xfrm>
              <a:off x="764870" y="1023302"/>
              <a:ext cx="5664939" cy="5057239"/>
              <a:chOff x="663270" y="1119116"/>
              <a:chExt cx="5664939" cy="505723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C4D3F0B-446C-49CD-907A-E3650EC94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271" y="1119116"/>
                <a:ext cx="5664938" cy="44600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474A063C-4B9F-489A-9BC2-91CA82044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270" y="5787659"/>
                <a:ext cx="5664939" cy="3886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e-NP" b="1" dirty="0">
                    <a:solidFill>
                      <a:srgbClr val="FF0000"/>
                    </a:solidFill>
                    <a:effectLst/>
                    <a:latin typeface="Baloo 2" pitchFamily="2" charset="0"/>
                    <a:ea typeface="Calibri" panose="020F0502020204030204" pitchFamily="34" charset="0"/>
                    <a:cs typeface="Baloo 2" pitchFamily="2" charset="0"/>
                  </a:rPr>
                  <a:t>स्याङ्जा बजार हुनीकोट सडक खोरीया खण्ड</a:t>
                </a:r>
                <a:endParaRPr lang="en-US" b="1" dirty="0">
                  <a:solidFill>
                    <a:srgbClr val="FF0000"/>
                  </a:solidFill>
                  <a:effectLst/>
                  <a:latin typeface="Baloo 2" pitchFamily="2" charset="0"/>
                  <a:ea typeface="Calibri" panose="020F0502020204030204" pitchFamily="34" charset="0"/>
                  <a:cs typeface="Baloo 2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4FE9DB-FCC2-444D-80F9-C61E403A1F0E}"/>
                </a:ext>
              </a:extLst>
            </p:cNvPr>
            <p:cNvGrpSpPr/>
            <p:nvPr/>
          </p:nvGrpSpPr>
          <p:grpSpPr>
            <a:xfrm>
              <a:off x="6680282" y="1093235"/>
              <a:ext cx="5179989" cy="4987306"/>
              <a:chOff x="6680282" y="1093235"/>
              <a:chExt cx="5179989" cy="4987306"/>
            </a:xfrm>
          </p:grpSpPr>
          <p:pic>
            <p:nvPicPr>
              <p:cNvPr id="6" name="Picture 5" descr="May be an image of outdoors">
                <a:extLst>
                  <a:ext uri="{FF2B5EF4-FFF2-40B4-BE49-F238E27FC236}">
                    <a16:creationId xmlns:a16="http://schemas.microsoft.com/office/drawing/2014/main" id="{55074B36-1B5C-40D3-BAC4-75A99EFFA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0282" y="1093235"/>
                <a:ext cx="5179989" cy="43202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CFDA2BB9-5A40-43E5-BCD0-4545036679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0282" y="5691845"/>
                <a:ext cx="5179989" cy="3886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e-NP" b="1" dirty="0">
                    <a:solidFill>
                      <a:srgbClr val="FF0000"/>
                    </a:solidFill>
                    <a:effectLst/>
                    <a:latin typeface="Baloo 2" pitchFamily="2" charset="0"/>
                    <a:ea typeface="Calibri" panose="020F0502020204030204" pitchFamily="34" charset="0"/>
                    <a:cs typeface="Baloo 2" pitchFamily="2" charset="0"/>
                  </a:rPr>
                  <a:t>गोवरग्यास टंकी मालेबगर</a:t>
                </a:r>
                <a:endParaRPr lang="en-US" b="1" dirty="0">
                  <a:solidFill>
                    <a:srgbClr val="FF0000"/>
                  </a:solidFill>
                  <a:effectLst/>
                  <a:latin typeface="Baloo 2" pitchFamily="2" charset="0"/>
                  <a:ea typeface="Calibri" panose="020F0502020204030204" pitchFamily="34" charset="0"/>
                  <a:cs typeface="Baloo 2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076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EF38E5-6602-4ABC-A00D-933745F17CAA}"/>
              </a:ext>
            </a:extLst>
          </p:cNvPr>
          <p:cNvGrpSpPr/>
          <p:nvPr/>
        </p:nvGrpSpPr>
        <p:grpSpPr>
          <a:xfrm>
            <a:off x="709534" y="0"/>
            <a:ext cx="11317574" cy="6364972"/>
            <a:chOff x="818095" y="494298"/>
            <a:chExt cx="11020400" cy="6388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60ED7C-8572-4E60-86BF-8A93ACA84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96" y="553819"/>
              <a:ext cx="5642939" cy="3295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3B5BAB96-C2B7-4547-85C8-4925E1A2D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95" y="3625920"/>
              <a:ext cx="2360930" cy="3558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e-NP" sz="1600" b="1" dirty="0">
                  <a:solidFill>
                    <a:srgbClr val="FF0000"/>
                  </a:solidFill>
                  <a:effectLst/>
                  <a:latin typeface="Baloo 2" pitchFamily="2" charset="0"/>
                  <a:ea typeface="Calibri" panose="020F0502020204030204" pitchFamily="34" charset="0"/>
                  <a:cs typeface="Baloo 2" pitchFamily="2" charset="0"/>
                </a:rPr>
                <a:t>सेवादी भुज्ङ्गे सडक</a:t>
              </a:r>
              <a:endParaRPr lang="en-US" sz="1600" b="1" dirty="0">
                <a:solidFill>
                  <a:srgbClr val="FF0000"/>
                </a:solidFill>
                <a:effectLst/>
                <a:latin typeface="Baloo 2" pitchFamily="2" charset="0"/>
                <a:ea typeface="Calibri" panose="020F0502020204030204" pitchFamily="34" charset="0"/>
                <a:cs typeface="Baloo 2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D78B34-8C8B-4A65-A751-909165187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689" y="494298"/>
              <a:ext cx="5198806" cy="3339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DC53C1-E796-4FC3-B68E-44CDBEB8B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96" y="3873154"/>
              <a:ext cx="5642940" cy="2986115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A2FBCF-D35A-49FA-B46A-BAED1E79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839" y="3833845"/>
              <a:ext cx="5210656" cy="29848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E9B2EE99-429F-4401-9F76-31044430F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7838" y="3478042"/>
              <a:ext cx="2628269" cy="3558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e-NP" sz="1600" b="1" dirty="0">
                  <a:solidFill>
                    <a:srgbClr val="FF0000"/>
                  </a:solidFill>
                  <a:latin typeface="Baloo 2" pitchFamily="2" charset="0"/>
                  <a:ea typeface="Calibri" panose="020F0502020204030204" pitchFamily="34" charset="0"/>
                  <a:cs typeface="Baloo 2" pitchFamily="2" charset="0"/>
                </a:rPr>
                <a:t>मालेबगर </a:t>
              </a:r>
              <a:r>
                <a:rPr lang="en-US" sz="1600" b="1" dirty="0">
                  <a:solidFill>
                    <a:srgbClr val="FF0000"/>
                  </a:solidFill>
                  <a:latin typeface="Baloo 2" pitchFamily="2" charset="0"/>
                  <a:ea typeface="Calibri" panose="020F0502020204030204" pitchFamily="34" charset="0"/>
                  <a:cs typeface="Baloo 2" pitchFamily="2" charset="0"/>
                </a:rPr>
                <a:t> </a:t>
              </a:r>
              <a:r>
                <a:rPr lang="ne-NP" sz="1600" b="1" dirty="0">
                  <a:solidFill>
                    <a:srgbClr val="FF0000"/>
                  </a:solidFill>
                  <a:latin typeface="Baloo 2" pitchFamily="2" charset="0"/>
                  <a:ea typeface="Calibri" panose="020F0502020204030204" pitchFamily="34" charset="0"/>
                  <a:cs typeface="Baloo 2" pitchFamily="2" charset="0"/>
                </a:rPr>
                <a:t>कबभर्डहल</a:t>
              </a:r>
              <a:endParaRPr lang="en-US" sz="1600" b="1" dirty="0">
                <a:solidFill>
                  <a:srgbClr val="FF0000"/>
                </a:solidFill>
                <a:effectLst/>
                <a:latin typeface="Baloo 2" pitchFamily="2" charset="0"/>
                <a:ea typeface="Calibri" panose="020F0502020204030204" pitchFamily="34" charset="0"/>
                <a:cs typeface="Baloo 2" pitchFamily="2" charset="0"/>
              </a:endParaRPr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684DCD87-ECD2-4691-B5D9-D794659E5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1036" y="6494195"/>
              <a:ext cx="2616417" cy="3558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e-NP" sz="1600" b="1" dirty="0">
                  <a:solidFill>
                    <a:srgbClr val="FF0000"/>
                  </a:solidFill>
                  <a:latin typeface="Baloo 2" pitchFamily="2" charset="0"/>
                  <a:ea typeface="Calibri" panose="020F0502020204030204" pitchFamily="34" charset="0"/>
                  <a:cs typeface="Baloo 2" pitchFamily="2" charset="0"/>
                </a:rPr>
                <a:t>निर्माणाधिन वधस्थल</a:t>
              </a:r>
              <a:endParaRPr lang="en-US" sz="1600" b="1" dirty="0">
                <a:solidFill>
                  <a:srgbClr val="FF0000"/>
                </a:solidFill>
                <a:effectLst/>
                <a:latin typeface="Baloo 2" pitchFamily="2" charset="0"/>
                <a:ea typeface="Calibri" panose="020F0502020204030204" pitchFamily="34" charset="0"/>
                <a:cs typeface="Baloo 2" pitchFamily="2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95659AB2-5427-4EE4-91FC-EF565C468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513" y="6527151"/>
              <a:ext cx="2354512" cy="3558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e-NP" sz="1600" b="1" dirty="0">
                  <a:solidFill>
                    <a:srgbClr val="FF0000"/>
                  </a:solidFill>
                  <a:effectLst/>
                  <a:latin typeface="Baloo 2" pitchFamily="2" charset="0"/>
                  <a:ea typeface="Calibri" panose="020F0502020204030204" pitchFamily="34" charset="0"/>
                  <a:cs typeface="Baloo 2" pitchFamily="2" charset="0"/>
                </a:rPr>
                <a:t>कृषि उपज संकलन केन्द्र</a:t>
              </a:r>
              <a:endParaRPr lang="en-US" sz="1600" b="1" dirty="0">
                <a:solidFill>
                  <a:srgbClr val="FF0000"/>
                </a:solidFill>
                <a:effectLst/>
                <a:latin typeface="Baloo 2" pitchFamily="2" charset="0"/>
                <a:ea typeface="Calibri" panose="020F0502020204030204" pitchFamily="34" charset="0"/>
                <a:cs typeface="Baloo 2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752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998F7-2823-49D0-9319-E43035E8841F}"/>
              </a:ext>
            </a:extLst>
          </p:cNvPr>
          <p:cNvSpPr txBox="1"/>
          <p:nvPr/>
        </p:nvSpPr>
        <p:spPr>
          <a:xfrm>
            <a:off x="1838793" y="2308485"/>
            <a:ext cx="8514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6600" b="1" dirty="0">
                <a:solidFill>
                  <a:schemeClr val="accent6">
                    <a:lumMod val="50000"/>
                  </a:schemeClr>
                </a:solidFill>
                <a:latin typeface="Baloo 2" pitchFamily="2" charset="0"/>
                <a:cs typeface="Baloo 2" pitchFamily="2" charset="0"/>
              </a:rPr>
              <a:t>धन्यवाद !!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7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5CBF-09BA-41D7-A03E-7BC50FA696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4100" y="0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ne-NP" sz="20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आ.व २०७७/७८ को वित्तीय अवस्था </a:t>
            </a:r>
            <a:endParaRPr lang="en-US" sz="20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8ACD02-19CA-46F8-96CB-9DBEA6198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98855"/>
              </p:ext>
            </p:extLst>
          </p:nvPr>
        </p:nvGraphicFramePr>
        <p:xfrm>
          <a:off x="482617" y="391524"/>
          <a:ext cx="11218567" cy="5710478"/>
        </p:xfrm>
        <a:graphic>
          <a:graphicData uri="http://schemas.openxmlformats.org/drawingml/2006/table">
            <a:tbl>
              <a:tblPr firstRow="1" firstCol="1" bandRow="1"/>
              <a:tblGrid>
                <a:gridCol w="752656">
                  <a:extLst>
                    <a:ext uri="{9D8B030D-6E8A-4147-A177-3AD203B41FA5}">
                      <a16:colId xmlns:a16="http://schemas.microsoft.com/office/drawing/2014/main" val="3927976145"/>
                    </a:ext>
                  </a:extLst>
                </a:gridCol>
                <a:gridCol w="5072764">
                  <a:extLst>
                    <a:ext uri="{9D8B030D-6E8A-4147-A177-3AD203B41FA5}">
                      <a16:colId xmlns:a16="http://schemas.microsoft.com/office/drawing/2014/main" val="669022051"/>
                    </a:ext>
                  </a:extLst>
                </a:gridCol>
                <a:gridCol w="2635749">
                  <a:extLst>
                    <a:ext uri="{9D8B030D-6E8A-4147-A177-3AD203B41FA5}">
                      <a16:colId xmlns:a16="http://schemas.microsoft.com/office/drawing/2014/main" val="4240904580"/>
                    </a:ext>
                  </a:extLst>
                </a:gridCol>
                <a:gridCol w="2757398">
                  <a:extLst>
                    <a:ext uri="{9D8B030D-6E8A-4147-A177-3AD203B41FA5}">
                      <a16:colId xmlns:a16="http://schemas.microsoft.com/office/drawing/2014/main" val="903032573"/>
                    </a:ext>
                  </a:extLst>
                </a:gridCol>
              </a:tblGrid>
              <a:tr h="3934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e-NP" sz="18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व्यय विवरण </a:t>
                      </a:r>
                      <a:endParaRPr lang="en-US" sz="1800" b="1" dirty="0"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125" marR="44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ne-NP" sz="18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व्यय विवरण </a:t>
                      </a:r>
                      <a:endParaRPr lang="en-US" sz="1800" b="1" dirty="0"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रु हजारमा </a:t>
                      </a:r>
                      <a:endParaRPr lang="en-US" sz="1800" b="1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58074"/>
                  </a:ext>
                </a:extLst>
              </a:tr>
              <a:tr h="4344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क्र.स</a:t>
                      </a:r>
                      <a:endParaRPr lang="en-US" sz="1800" b="1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b="1" dirty="0">
                          <a:latin typeface="Baloo 2" pitchFamily="2" charset="0"/>
                          <a:cs typeface="Baloo 2" pitchFamily="2" charset="0"/>
                        </a:rPr>
                        <a:t>शिर्षक </a:t>
                      </a:r>
                      <a:endParaRPr lang="en-US" sz="18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आ व २०७६/७७</a:t>
                      </a:r>
                      <a:endParaRPr lang="en-US" sz="1800" b="1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800" b="1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आ व २०७७/७८ </a:t>
                      </a:r>
                      <a:endParaRPr lang="en-US" sz="1800" b="1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159579"/>
                  </a:ext>
                </a:extLst>
              </a:tr>
              <a:tr h="501435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b="1" dirty="0">
                          <a:latin typeface="Baloo 2" pitchFamily="2" charset="0"/>
                          <a:cs typeface="Baloo 2" pitchFamily="2" charset="0"/>
                        </a:rPr>
                        <a:t>कूल ब्यय</a:t>
                      </a:r>
                      <a:endParaRPr lang="en-US" sz="18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882,327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93,69,59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1013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b="1" dirty="0">
                          <a:latin typeface="Baloo 2" pitchFamily="2" charset="0"/>
                          <a:cs typeface="Baloo 2" pitchFamily="2" charset="0"/>
                        </a:rPr>
                        <a:t>चालु खर्च</a:t>
                      </a:r>
                      <a:endParaRPr lang="en-US" sz="18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606,283 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64,94,61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28530"/>
                  </a:ext>
                </a:extLst>
              </a:tr>
              <a:tr h="518081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१.१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dirty="0">
                          <a:latin typeface="Baloo 2" pitchFamily="2" charset="0"/>
                          <a:cs typeface="Baloo 2" pitchFamily="2" charset="0"/>
                        </a:rPr>
                        <a:t>प्रशासनिक खर्च (शसर्त समेत)</a:t>
                      </a:r>
                      <a:endParaRPr lang="en-US" sz="18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445,614 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49,66,01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568684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१.२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dirty="0">
                          <a:latin typeface="Baloo 2" pitchFamily="2" charset="0"/>
                          <a:cs typeface="Baloo 2" pitchFamily="2" charset="0"/>
                        </a:rPr>
                        <a:t>सामाजिक सुरक्षा खर्च </a:t>
                      </a:r>
                      <a:endParaRPr lang="en-US" sz="18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179,806 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15,28,60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60353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b="0" dirty="0">
                          <a:latin typeface="Baloo 2" pitchFamily="2" charset="0"/>
                          <a:cs typeface="Baloo 2" pitchFamily="2" charset="0"/>
                        </a:rPr>
                        <a:t>पुंजीगत खर्च</a:t>
                      </a:r>
                      <a:endParaRPr lang="en-US" sz="18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276,044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28,74,98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447285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२.१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dirty="0">
                          <a:latin typeface="Baloo 2" pitchFamily="2" charset="0"/>
                          <a:cs typeface="Baloo 2" pitchFamily="2" charset="0"/>
                        </a:rPr>
                        <a:t>आर्थिक विकास</a:t>
                      </a:r>
                      <a:endParaRPr lang="en-US" sz="18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32,872 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68,36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538742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२.२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dirty="0">
                          <a:latin typeface="Baloo 2" pitchFamily="2" charset="0"/>
                          <a:cs typeface="Baloo 2" pitchFamily="2" charset="0"/>
                        </a:rPr>
                        <a:t>सामाजिक विकास</a:t>
                      </a:r>
                      <a:endParaRPr lang="en-US" sz="18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16,086 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43,86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667192"/>
                  </a:ext>
                </a:extLst>
              </a:tr>
              <a:tr h="44258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२.३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dirty="0">
                          <a:latin typeface="Baloo 2" pitchFamily="2" charset="0"/>
                          <a:cs typeface="Baloo 2" pitchFamily="2" charset="0"/>
                        </a:rPr>
                        <a:t>पूर्वाधार विकास</a:t>
                      </a:r>
                      <a:endParaRPr lang="en-US" sz="18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107,871 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12,83,32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407512"/>
                  </a:ext>
                </a:extLst>
              </a:tr>
              <a:tr h="518081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२.४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dirty="0">
                          <a:latin typeface="Baloo 2" pitchFamily="2" charset="0"/>
                          <a:cs typeface="Baloo 2" pitchFamily="2" charset="0"/>
                        </a:rPr>
                        <a:t>बातावरण संरक्षण तथा विपद् व्यवस्थापन</a:t>
                      </a:r>
                      <a:endParaRPr lang="en-US" sz="18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  1,726 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47,70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806256"/>
                  </a:ext>
                </a:extLst>
              </a:tr>
              <a:tr h="689397"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loo 2" pitchFamily="2" charset="0"/>
                          <a:cs typeface="Baloo 2" pitchFamily="2" charset="0"/>
                        </a:rPr>
                        <a:t>२.५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1800" dirty="0">
                          <a:latin typeface="Baloo 2" pitchFamily="2" charset="0"/>
                          <a:cs typeface="Baloo 2" pitchFamily="2" charset="0"/>
                        </a:rPr>
                        <a:t>संस्थागत विकास, सेवा प्रवाह र सुशासन</a:t>
                      </a:r>
                      <a:endParaRPr lang="en-US" sz="18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44125" marR="441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        6,113 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Baloo 2" pitchFamily="2" charset="0"/>
                          <a:ea typeface="Times New Roman" panose="02020603050405020304" pitchFamily="18" charset="0"/>
                          <a:cs typeface="Baloo 2" pitchFamily="2" charset="0"/>
                        </a:rPr>
                        <a:t>1,05,23</a:t>
                      </a:r>
                      <a:endParaRPr lang="en-US" sz="1800" b="0" dirty="0">
                        <a:effectLst/>
                        <a:latin typeface="Baloo 2" pitchFamily="2" charset="0"/>
                        <a:ea typeface="Calibri" panose="020F0502020204030204" pitchFamily="34" charset="0"/>
                        <a:cs typeface="Baloo 2" pitchFamily="2" charset="0"/>
                      </a:endParaRPr>
                    </a:p>
                  </a:txBody>
                  <a:tcPr marL="44125" marR="441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71986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A651191-4EBD-4273-BA60-EBED3D21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1820863"/>
            <a:ext cx="39478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95851" y="97217"/>
            <a:ext cx="5702489" cy="487362"/>
          </a:xfrm>
        </p:spPr>
        <p:txBody>
          <a:bodyPr>
            <a:normAutofit/>
          </a:bodyPr>
          <a:lstStyle/>
          <a:p>
            <a:pPr algn="ctr"/>
            <a:r>
              <a:rPr lang="ne-NP" sz="2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बिषय क्षेत्रगत लक्षित कार्यक्रमको बिवरण </a:t>
            </a:r>
            <a:endParaRPr lang="en-US" sz="2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784468"/>
              </p:ext>
            </p:extLst>
          </p:nvPr>
        </p:nvGraphicFramePr>
        <p:xfrm>
          <a:off x="612278" y="650082"/>
          <a:ext cx="10869634" cy="5557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30">
                  <a:extLst>
                    <a:ext uri="{9D8B030D-6E8A-4147-A177-3AD203B41FA5}">
                      <a16:colId xmlns:a16="http://schemas.microsoft.com/office/drawing/2014/main" val="1879960035"/>
                    </a:ext>
                  </a:extLst>
                </a:gridCol>
                <a:gridCol w="3554730">
                  <a:extLst>
                    <a:ext uri="{9D8B030D-6E8A-4147-A177-3AD203B41FA5}">
                      <a16:colId xmlns:a16="http://schemas.microsoft.com/office/drawing/2014/main" val="3453257305"/>
                    </a:ext>
                  </a:extLst>
                </a:gridCol>
                <a:gridCol w="2667789">
                  <a:extLst>
                    <a:ext uri="{9D8B030D-6E8A-4147-A177-3AD203B41FA5}">
                      <a16:colId xmlns:a16="http://schemas.microsoft.com/office/drawing/2014/main" val="999473307"/>
                    </a:ext>
                  </a:extLst>
                </a:gridCol>
                <a:gridCol w="1663782">
                  <a:extLst>
                    <a:ext uri="{9D8B030D-6E8A-4147-A177-3AD203B41FA5}">
                      <a16:colId xmlns:a16="http://schemas.microsoft.com/office/drawing/2014/main" val="4042269273"/>
                    </a:ext>
                  </a:extLst>
                </a:gridCol>
              </a:tblGrid>
              <a:tr h="525026">
                <a:tc>
                  <a:txBody>
                    <a:bodyPr/>
                    <a:lstStyle/>
                    <a:p>
                      <a:r>
                        <a:rPr lang="ne-NP" sz="2000" b="1" dirty="0">
                          <a:solidFill>
                            <a:srgbClr val="FF0000"/>
                          </a:solidFill>
                          <a:latin typeface="Baloo 2" pitchFamily="2" charset="0"/>
                          <a:cs typeface="Baloo 2" pitchFamily="2" charset="0"/>
                        </a:rPr>
                        <a:t>आर्थिक</a:t>
                      </a:r>
                      <a:r>
                        <a:rPr lang="ne-NP" sz="2000" b="1" baseline="0" dirty="0">
                          <a:solidFill>
                            <a:srgbClr val="FF0000"/>
                          </a:solidFill>
                          <a:latin typeface="Baloo 2" pitchFamily="2" charset="0"/>
                          <a:cs typeface="Baloo 2" pitchFamily="2" charset="0"/>
                        </a:rPr>
                        <a:t> विकास तर्फ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468">
                <a:tc>
                  <a:txBody>
                    <a:bodyPr/>
                    <a:lstStyle/>
                    <a:p>
                      <a:pPr lvl="1"/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कुल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 बिनियोजन रु.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1"/>
                      <a:r>
                        <a:rPr lang="ne-NP" sz="2000" b="0">
                          <a:latin typeface="Baloo 2" pitchFamily="2" charset="0"/>
                          <a:cs typeface="Baloo 2" pitchFamily="2" charset="0"/>
                        </a:rPr>
                        <a:t>पुँजिगत</a:t>
                      </a:r>
                      <a:r>
                        <a:rPr lang="ne-NP" sz="2000" b="0" baseline="0">
                          <a:latin typeface="Baloo 2" pitchFamily="2" charset="0"/>
                          <a:cs typeface="Baloo 2" pitchFamily="2" charset="0"/>
                        </a:rPr>
                        <a:t> बजेट कति % हुन्छ ?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0" dirty="0">
                          <a:latin typeface="Baloo 2" pitchFamily="2" charset="0"/>
                          <a:cs typeface="Baloo 2" pitchFamily="2" charset="0"/>
                        </a:rPr>
                        <a:t>   </a:t>
                      </a: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योजना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 संख्या</a:t>
                      </a:r>
                      <a:r>
                        <a:rPr lang="en-US" sz="2000" b="0" baseline="0" dirty="0">
                          <a:latin typeface="Baloo 2" pitchFamily="2" charset="0"/>
                          <a:cs typeface="Baloo 2" pitchFamily="2" charset="0"/>
                        </a:rPr>
                        <a:t>  ?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0" dirty="0">
                          <a:latin typeface="Baloo 2" pitchFamily="2" charset="0"/>
                          <a:cs typeface="Baloo 2" pitchFamily="2" charset="0"/>
                        </a:rPr>
                        <a:t>     </a:t>
                      </a: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खर्च 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%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72">
                <a:tc>
                  <a:txBody>
                    <a:bodyPr/>
                    <a:lstStyle/>
                    <a:p>
                      <a:pPr lvl="1" algn="l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७८७६१७१०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1" algn="l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८३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४६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८६.७९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046">
                <a:tc gridSpan="5">
                  <a:txBody>
                    <a:bodyPr/>
                    <a:lstStyle/>
                    <a:p>
                      <a:pPr lvl="1" algn="l"/>
                      <a:r>
                        <a:rPr lang="ne-NP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loo 2" pitchFamily="2" charset="0"/>
                          <a:cs typeface="Baloo 2" pitchFamily="2" charset="0"/>
                        </a:rPr>
                        <a:t>सामाजिक विकास</a:t>
                      </a:r>
                      <a:r>
                        <a:rPr lang="ne-NP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loo 2" pitchFamily="2" charset="0"/>
                          <a:cs typeface="Baloo 2" pitchFamily="2" charset="0"/>
                        </a:rPr>
                        <a:t> तर्फ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543">
                <a:tc gridSpan="2">
                  <a:txBody>
                    <a:bodyPr/>
                    <a:lstStyle/>
                    <a:p>
                      <a:pPr lvl="1"/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कुल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 बिनियोजन रु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पुँजिगत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 बजेट कति % हुन्छ ?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Baloo 2" pitchFamily="2" charset="0"/>
                          <a:cs typeface="Baloo 2" pitchFamily="2" charset="0"/>
                        </a:rPr>
                        <a:t>   </a:t>
                      </a: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योजना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 संख्या</a:t>
                      </a:r>
                      <a:r>
                        <a:rPr lang="en-US" sz="2000" b="0" baseline="0" dirty="0">
                          <a:latin typeface="Baloo 2" pitchFamily="2" charset="0"/>
                          <a:cs typeface="Baloo 2" pitchFamily="2" charset="0"/>
                        </a:rPr>
                        <a:t>  ?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2000" b="0" dirty="0">
                          <a:latin typeface="Baloo 2" pitchFamily="2" charset="0"/>
                          <a:cs typeface="Baloo 2" pitchFamily="2" charset="0"/>
                        </a:rPr>
                        <a:t>      </a:t>
                      </a: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खर्च 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%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96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dirty="0">
                          <a:solidFill>
                            <a:schemeClr val="tx1"/>
                          </a:solidFill>
                          <a:latin typeface="Baloo 2" pitchFamily="2" charset="0"/>
                          <a:ea typeface="+mn-ea"/>
                          <a:cs typeface="Baloo 2" pitchFamily="2" charset="0"/>
                        </a:rPr>
                        <a:t>४६६९१५२८७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११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४७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९३</a:t>
                      </a:r>
                      <a:r>
                        <a:rPr lang="en-US" sz="2000" b="1" dirty="0">
                          <a:latin typeface="Baloo 2" pitchFamily="2" charset="0"/>
                          <a:cs typeface="Baloo 2" pitchFamily="2" charset="0"/>
                        </a:rPr>
                        <a:t>.</a:t>
                      </a: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९५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711">
                <a:tc gridSpan="2">
                  <a:txBody>
                    <a:bodyPr/>
                    <a:lstStyle/>
                    <a:p>
                      <a:pPr lvl="1"/>
                      <a:r>
                        <a:rPr lang="ne-NP" sz="2000" b="1" dirty="0">
                          <a:solidFill>
                            <a:srgbClr val="00B050"/>
                          </a:solidFill>
                          <a:latin typeface="Baloo 2" pitchFamily="2" charset="0"/>
                          <a:cs typeface="Baloo 2" pitchFamily="2" charset="0"/>
                        </a:rPr>
                        <a:t>पुर्वाधार विकास</a:t>
                      </a:r>
                      <a:r>
                        <a:rPr lang="ne-NP" sz="2000" b="1" baseline="0" dirty="0">
                          <a:solidFill>
                            <a:srgbClr val="00B050"/>
                          </a:solidFill>
                          <a:latin typeface="Baloo 2" pitchFamily="2" charset="0"/>
                          <a:cs typeface="Baloo 2" pitchFamily="2" charset="0"/>
                        </a:rPr>
                        <a:t> तर्फ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1247">
                <a:tc gridSpan="2">
                  <a:txBody>
                    <a:bodyPr/>
                    <a:lstStyle/>
                    <a:p>
                      <a:pPr lvl="1"/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कुल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 बिनिकुयोजन रु.</a:t>
                      </a:r>
                      <a:endParaRPr lang="en-US" sz="2000" b="0" baseline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पुँजिगत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 बजेटको कति % हुन्छ  ?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योजना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 संख्या</a:t>
                      </a:r>
                      <a:r>
                        <a:rPr lang="en-US" sz="2000" b="0" baseline="0" dirty="0">
                          <a:latin typeface="Baloo 2" pitchFamily="2" charset="0"/>
                          <a:cs typeface="Baloo 2" pitchFamily="2" charset="0"/>
                        </a:rPr>
                        <a:t> ? 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Baloo 2" pitchFamily="2" charset="0"/>
                          <a:cs typeface="Baloo 2" pitchFamily="2" charset="0"/>
                        </a:rPr>
                        <a:t>    </a:t>
                      </a: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खर्च </a:t>
                      </a:r>
                      <a:r>
                        <a:rPr lang="ne-NP" sz="2000" b="0" baseline="0" dirty="0">
                          <a:latin typeface="Baloo 2" pitchFamily="2" charset="0"/>
                          <a:cs typeface="Baloo 2" pitchFamily="2" charset="0"/>
                        </a:rPr>
                        <a:t>%</a:t>
                      </a:r>
                      <a:r>
                        <a:rPr lang="ne-NP" sz="2000" b="0" dirty="0"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b="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7327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२२५२०१८४८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९८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३९९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७५</a:t>
                      </a:r>
                      <a:r>
                        <a:rPr lang="en-US" sz="2000" b="1" dirty="0">
                          <a:latin typeface="Baloo 2" pitchFamily="2" charset="0"/>
                          <a:cs typeface="Baloo 2" pitchFamily="2" charset="0"/>
                        </a:rPr>
                        <a:t>.</a:t>
                      </a: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१५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37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68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3CFF88-B25A-4EBE-925A-450853C4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720764"/>
              </p:ext>
            </p:extLst>
          </p:nvPr>
        </p:nvGraphicFramePr>
        <p:xfrm>
          <a:off x="776840" y="233201"/>
          <a:ext cx="10943845" cy="5821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0223">
                  <a:extLst>
                    <a:ext uri="{9D8B030D-6E8A-4147-A177-3AD203B41FA5}">
                      <a16:colId xmlns:a16="http://schemas.microsoft.com/office/drawing/2014/main" val="884461332"/>
                    </a:ext>
                  </a:extLst>
                </a:gridCol>
                <a:gridCol w="3555145">
                  <a:extLst>
                    <a:ext uri="{9D8B030D-6E8A-4147-A177-3AD203B41FA5}">
                      <a16:colId xmlns:a16="http://schemas.microsoft.com/office/drawing/2014/main" val="2458566184"/>
                    </a:ext>
                  </a:extLst>
                </a:gridCol>
                <a:gridCol w="2204306">
                  <a:extLst>
                    <a:ext uri="{9D8B030D-6E8A-4147-A177-3AD203B41FA5}">
                      <a16:colId xmlns:a16="http://schemas.microsoft.com/office/drawing/2014/main" val="14926095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613229319"/>
                    </a:ext>
                  </a:extLst>
                </a:gridCol>
                <a:gridCol w="1937331">
                  <a:extLst>
                    <a:ext uri="{9D8B030D-6E8A-4147-A177-3AD203B41FA5}">
                      <a16:colId xmlns:a16="http://schemas.microsoft.com/office/drawing/2014/main" val="2225275235"/>
                    </a:ext>
                  </a:extLst>
                </a:gridCol>
              </a:tblGrid>
              <a:tr h="592747">
                <a:tc gridSpan="5">
                  <a:txBody>
                    <a:bodyPr/>
                    <a:lstStyle/>
                    <a:p>
                      <a:pPr algn="ctr"/>
                      <a:r>
                        <a:rPr lang="ne-NP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loo 2" pitchFamily="2" charset="0"/>
                          <a:cs typeface="Baloo 2" pitchFamily="2" charset="0"/>
                        </a:rPr>
                        <a:t>बन वातावरण तथा विपद ब्यावस्थापन तर्फ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183"/>
                  </a:ext>
                </a:extLst>
              </a:tr>
              <a:tr h="227601">
                <a:tc grid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1608408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कुल</a:t>
                      </a:r>
                      <a:r>
                        <a:rPr lang="en-US" sz="2000" dirty="0"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बिनियोजन रु.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पुँजिगत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बजेट कति % हुन्छ ?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योजना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संख्या</a:t>
                      </a:r>
                      <a:r>
                        <a:rPr lang="en-US" sz="2000" baseline="0" dirty="0">
                          <a:latin typeface="Baloo 2" pitchFamily="2" charset="0"/>
                          <a:cs typeface="Baloo 2" pitchFamily="2" charset="0"/>
                        </a:rPr>
                        <a:t> ?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1"/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खर्च 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%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264684"/>
                  </a:ext>
                </a:extLst>
              </a:tr>
              <a:tr h="434490">
                <a:tc>
                  <a:txBody>
                    <a:bodyPr/>
                    <a:lstStyle/>
                    <a:p>
                      <a:pPr lvl="1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५२८८२६०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२३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६२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1"/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५२.३३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1"/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072546"/>
                  </a:ext>
                </a:extLst>
              </a:tr>
              <a:tr h="457956">
                <a:tc gridSpan="5">
                  <a:txBody>
                    <a:bodyPr/>
                    <a:lstStyle/>
                    <a:p>
                      <a:pPr lvl="1" algn="ctr"/>
                      <a:r>
                        <a:rPr lang="ne-NP" sz="2000" b="1" dirty="0">
                          <a:solidFill>
                            <a:srgbClr val="0070C0"/>
                          </a:solidFill>
                          <a:latin typeface="Baloo 2" pitchFamily="2" charset="0"/>
                          <a:cs typeface="Baloo 2" pitchFamily="2" charset="0"/>
                        </a:rPr>
                        <a:t>सुशासन तथा</a:t>
                      </a:r>
                      <a:r>
                        <a:rPr lang="ne-NP" sz="2000" b="1" baseline="0" dirty="0">
                          <a:solidFill>
                            <a:srgbClr val="0070C0"/>
                          </a:solidFill>
                          <a:latin typeface="Baloo 2" pitchFamily="2" charset="0"/>
                          <a:cs typeface="Baloo 2" pitchFamily="2" charset="0"/>
                        </a:rPr>
                        <a:t> संस्थागत बिकास तर्फ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1" algn="ctr"/>
                      <a:endParaRPr lang="en-US" sz="2000" b="1" dirty="0">
                        <a:solidFill>
                          <a:srgbClr val="0070C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ctr"/>
                      <a:endParaRPr lang="en-US" sz="2000" b="1" dirty="0">
                        <a:solidFill>
                          <a:srgbClr val="0070C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13366"/>
                  </a:ext>
                </a:extLst>
              </a:tr>
              <a:tr h="259114">
                <a:tc gridSpan="5">
                  <a:txBody>
                    <a:bodyPr/>
                    <a:lstStyle/>
                    <a:p>
                      <a:pPr lvl="1" algn="ctr"/>
                      <a:endParaRPr lang="en-US" sz="2000" b="1" dirty="0">
                        <a:solidFill>
                          <a:srgbClr val="0070C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1" algn="ctr"/>
                      <a:endParaRPr lang="en-US" sz="2000" b="1" dirty="0">
                        <a:solidFill>
                          <a:srgbClr val="0070C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vl="1" algn="ctr"/>
                      <a:endParaRPr lang="en-US" sz="2000" b="1" dirty="0">
                        <a:solidFill>
                          <a:srgbClr val="0070C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3186206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कुल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बिनियोजन रु.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पुजिगत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बजेटको कति % हुन्छ ?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योजना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 संख्या</a:t>
                      </a:r>
                      <a:r>
                        <a:rPr lang="en-US" sz="2000" baseline="0" dirty="0">
                          <a:latin typeface="Baloo 2" pitchFamily="2" charset="0"/>
                          <a:cs typeface="Baloo 2" pitchFamily="2" charset="0"/>
                        </a:rPr>
                        <a:t> ?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dirty="0">
                          <a:latin typeface="Baloo 2" pitchFamily="2" charset="0"/>
                          <a:cs typeface="Baloo 2" pitchFamily="2" charset="0"/>
                        </a:rPr>
                        <a:t>खर्च</a:t>
                      </a:r>
                      <a:r>
                        <a:rPr lang="ne-NP" sz="2000" baseline="0" dirty="0">
                          <a:latin typeface="Baloo 2" pitchFamily="2" charset="0"/>
                          <a:cs typeface="Baloo 2" pitchFamily="2" charset="0"/>
                        </a:rPr>
                        <a:t>%</a:t>
                      </a: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0418574"/>
                  </a:ext>
                </a:extLst>
              </a:tr>
              <a:tr h="53764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३८७७१९३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१४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Baloo 2" pitchFamily="2" charset="0"/>
                          <a:cs typeface="Baloo 2" pitchFamily="2" charset="0"/>
                        </a:rPr>
                        <a:t>५२.०५</a:t>
                      </a:r>
                      <a:endParaRPr lang="en-US" sz="2000" b="1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431677"/>
                  </a:ext>
                </a:extLst>
              </a:tr>
              <a:tr h="1469224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2000" dirty="0"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solidFill>
                            <a:srgbClr val="C00000"/>
                          </a:solidFill>
                          <a:latin typeface="Baloo 2" pitchFamily="2" charset="0"/>
                          <a:cs typeface="Baloo 2" pitchFamily="2" charset="0"/>
                        </a:rPr>
                        <a:t>कुल</a:t>
                      </a:r>
                      <a:r>
                        <a:rPr lang="ne-NP" sz="2000" dirty="0">
                          <a:solidFill>
                            <a:srgbClr val="C00000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solidFill>
                            <a:srgbClr val="C00000"/>
                          </a:solidFill>
                          <a:latin typeface="Baloo 2" pitchFamily="2" charset="0"/>
                          <a:cs typeface="Baloo 2" pitchFamily="2" charset="0"/>
                        </a:rPr>
                        <a:t>वित्तिय</a:t>
                      </a:r>
                      <a:r>
                        <a:rPr lang="ne-NP" sz="2000" b="1" baseline="0" dirty="0">
                          <a:solidFill>
                            <a:srgbClr val="C00000"/>
                          </a:solidFill>
                          <a:latin typeface="Baloo 2" pitchFamily="2" charset="0"/>
                          <a:cs typeface="Baloo 2" pitchFamily="2" charset="0"/>
                        </a:rPr>
                        <a:t> प्रगति 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Baloo 2" pitchFamily="2" charset="0"/>
                          <a:cs typeface="Baloo 2" pitchFamily="2" charset="0"/>
                        </a:rPr>
                        <a:t>:- </a:t>
                      </a:r>
                      <a:r>
                        <a:rPr lang="ne-NP" sz="2000" b="1" baseline="0" dirty="0">
                          <a:solidFill>
                            <a:srgbClr val="FF0000"/>
                          </a:solidFill>
                          <a:latin typeface="Baloo 2" pitchFamily="2" charset="0"/>
                          <a:cs typeface="Baloo 2" pitchFamily="2" charset="0"/>
                        </a:rPr>
                        <a:t>७६ प्रतिशत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e-NP" sz="2000" b="1" baseline="0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baseline="0" dirty="0">
                          <a:solidFill>
                            <a:srgbClr val="C00000"/>
                          </a:solidFill>
                          <a:latin typeface="Baloo 2" pitchFamily="2" charset="0"/>
                          <a:cs typeface="Baloo 2" pitchFamily="2" charset="0"/>
                        </a:rPr>
                        <a:t>कुल भौतिक प्रगति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Baloo 2" pitchFamily="2" charset="0"/>
                          <a:cs typeface="Baloo 2" pitchFamily="2" charset="0"/>
                        </a:rPr>
                        <a:t>:- </a:t>
                      </a:r>
                      <a:r>
                        <a:rPr lang="ne-NP" sz="2000" b="1" baseline="0" dirty="0">
                          <a:solidFill>
                            <a:srgbClr val="C00000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baseline="0" dirty="0">
                          <a:solidFill>
                            <a:srgbClr val="FF0000"/>
                          </a:solidFill>
                          <a:latin typeface="Baloo 2" pitchFamily="2" charset="0"/>
                          <a:cs typeface="Baloo 2" pitchFamily="2" charset="0"/>
                        </a:rPr>
                        <a:t>९६ प्रतिशत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3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1445" y="152400"/>
            <a:ext cx="10699845" cy="609600"/>
          </a:xfrm>
        </p:spPr>
        <p:txBody>
          <a:bodyPr>
            <a:normAutofit/>
          </a:bodyPr>
          <a:lstStyle/>
          <a:p>
            <a:pPr algn="just"/>
            <a:r>
              <a:rPr lang="ne-NP" sz="2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पूर्वाधार विकासको अवस्था, हालसम्म बनेको?  आ.व.०७७।७८ मा मात्र बनेको ?  दुबै खुल्ने गरी।</a:t>
            </a:r>
            <a:endParaRPr lang="en-US" sz="2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0B30DF-95B4-4EF4-8FFD-F9F96358C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141677"/>
              </p:ext>
            </p:extLst>
          </p:nvPr>
        </p:nvGraphicFramePr>
        <p:xfrm>
          <a:off x="423080" y="838201"/>
          <a:ext cx="11449129" cy="5157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888">
                  <a:extLst>
                    <a:ext uri="{9D8B030D-6E8A-4147-A177-3AD203B41FA5}">
                      <a16:colId xmlns:a16="http://schemas.microsoft.com/office/drawing/2014/main" val="1447723331"/>
                    </a:ext>
                  </a:extLst>
                </a:gridCol>
                <a:gridCol w="3453538">
                  <a:extLst>
                    <a:ext uri="{9D8B030D-6E8A-4147-A177-3AD203B41FA5}">
                      <a16:colId xmlns:a16="http://schemas.microsoft.com/office/drawing/2014/main" val="1717541514"/>
                    </a:ext>
                  </a:extLst>
                </a:gridCol>
                <a:gridCol w="1422045">
                  <a:extLst>
                    <a:ext uri="{9D8B030D-6E8A-4147-A177-3AD203B41FA5}">
                      <a16:colId xmlns:a16="http://schemas.microsoft.com/office/drawing/2014/main" val="2427503633"/>
                    </a:ext>
                  </a:extLst>
                </a:gridCol>
                <a:gridCol w="1958939">
                  <a:extLst>
                    <a:ext uri="{9D8B030D-6E8A-4147-A177-3AD203B41FA5}">
                      <a16:colId xmlns:a16="http://schemas.microsoft.com/office/drawing/2014/main" val="1682220079"/>
                    </a:ext>
                  </a:extLst>
                </a:gridCol>
                <a:gridCol w="2466812">
                  <a:extLst>
                    <a:ext uri="{9D8B030D-6E8A-4147-A177-3AD203B41FA5}">
                      <a16:colId xmlns:a16="http://schemas.microsoft.com/office/drawing/2014/main" val="1082631193"/>
                    </a:ext>
                  </a:extLst>
                </a:gridCol>
                <a:gridCol w="1111907">
                  <a:extLst>
                    <a:ext uri="{9D8B030D-6E8A-4147-A177-3AD203B41FA5}">
                      <a16:colId xmlns:a16="http://schemas.microsoft.com/office/drawing/2014/main" val="2309446476"/>
                    </a:ext>
                  </a:extLst>
                </a:gridCol>
              </a:tblGrid>
              <a:tr h="887880"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सि.नं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      </a:t>
                      </a: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सूचक</a:t>
                      </a:r>
                      <a:endParaRPr lang="en-US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ईकाई</a:t>
                      </a:r>
                      <a:endParaRPr lang="en-US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आ.व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. ०७६/७७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मा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थप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भएको</a:t>
                      </a:r>
                      <a:endParaRPr lang="en-US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आ.व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. ०७</a:t>
                      </a:r>
                      <a:r>
                        <a:rPr lang="ne-NP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७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/७</a:t>
                      </a:r>
                      <a:r>
                        <a:rPr lang="ne-NP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८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सम्मको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कूल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जम्मा</a:t>
                      </a:r>
                      <a:endParaRPr lang="en-US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कैफियत</a:t>
                      </a:r>
                      <a:endParaRPr lang="en-US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15729"/>
                  </a:ext>
                </a:extLst>
              </a:tr>
              <a:tr h="747501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नयाँ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स्थानीय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सडक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(Track Opening)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कि.मी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.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१२.२६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१६०.७२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276775"/>
                  </a:ext>
                </a:extLst>
              </a:tr>
              <a:tr h="39652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ग्राभेल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कि.मी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.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०.४३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२३.८३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500017"/>
                  </a:ext>
                </a:extLst>
              </a:tr>
              <a:tr h="605148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३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कालोपत्रे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कि.मी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.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२३.१०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674132"/>
                  </a:ext>
                </a:extLst>
              </a:tr>
              <a:tr h="601928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४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सडक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नियमित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मर्मत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कि.मी.</a:t>
                      </a:r>
                      <a:endParaRPr lang="en-US" sz="18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७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१६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24478"/>
                  </a:ext>
                </a:extLst>
              </a:tr>
              <a:tr h="407062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५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सडक स्तरोन्‍नती</a:t>
                      </a:r>
                      <a:endParaRPr lang="en-US" sz="18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कि.मी./मी.</a:t>
                      </a:r>
                      <a:endParaRPr lang="en-US" sz="18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१५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४८.४७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246665"/>
                  </a:ext>
                </a:extLst>
              </a:tr>
              <a:tr h="39652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६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स्थानीय सडकको संख्या</a:t>
                      </a:r>
                      <a:endParaRPr lang="en-US" sz="18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संख्या</a:t>
                      </a:r>
                      <a:endParaRPr lang="en-US" sz="18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५</a:t>
                      </a:r>
                      <a:endParaRPr lang="en-US" sz="1800" b="1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२४१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158203"/>
                  </a:ext>
                </a:extLst>
              </a:tr>
              <a:tr h="39652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७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सडक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यातायातको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कूल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लम्बाई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कि. मि.</a:t>
                      </a:r>
                      <a:endParaRPr lang="en-US" sz="18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३</a:t>
                      </a:r>
                      <a:endParaRPr lang="en-US" sz="1800" b="1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६२०.८३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843663"/>
                  </a:ext>
                </a:extLst>
              </a:tr>
              <a:tr h="71876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18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८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स्थानीय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सडक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पुल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सम्पन्न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वटा</a:t>
                      </a:r>
                      <a:endParaRPr lang="en-US" sz="18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  <a:endParaRPr lang="en-US" sz="1800" b="1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  <a:endParaRPr lang="en-US" sz="18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18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40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81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65FF4B-5389-4BC5-A13D-C02F9DC15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33641"/>
              </p:ext>
            </p:extLst>
          </p:nvPr>
        </p:nvGraphicFramePr>
        <p:xfrm>
          <a:off x="899886" y="348966"/>
          <a:ext cx="11059885" cy="602141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89992">
                  <a:extLst>
                    <a:ext uri="{9D8B030D-6E8A-4147-A177-3AD203B41FA5}">
                      <a16:colId xmlns:a16="http://schemas.microsoft.com/office/drawing/2014/main" val="2886931866"/>
                    </a:ext>
                  </a:extLst>
                </a:gridCol>
                <a:gridCol w="4111367">
                  <a:extLst>
                    <a:ext uri="{9D8B030D-6E8A-4147-A177-3AD203B41FA5}">
                      <a16:colId xmlns:a16="http://schemas.microsoft.com/office/drawing/2014/main" val="3664139954"/>
                    </a:ext>
                  </a:extLst>
                </a:gridCol>
                <a:gridCol w="1334073">
                  <a:extLst>
                    <a:ext uri="{9D8B030D-6E8A-4147-A177-3AD203B41FA5}">
                      <a16:colId xmlns:a16="http://schemas.microsoft.com/office/drawing/2014/main" val="3681172817"/>
                    </a:ext>
                  </a:extLst>
                </a:gridCol>
                <a:gridCol w="1521548">
                  <a:extLst>
                    <a:ext uri="{9D8B030D-6E8A-4147-A177-3AD203B41FA5}">
                      <a16:colId xmlns:a16="http://schemas.microsoft.com/office/drawing/2014/main" val="3352494549"/>
                    </a:ext>
                  </a:extLst>
                </a:gridCol>
                <a:gridCol w="1993132">
                  <a:extLst>
                    <a:ext uri="{9D8B030D-6E8A-4147-A177-3AD203B41FA5}">
                      <a16:colId xmlns:a16="http://schemas.microsoft.com/office/drawing/2014/main" val="2891829657"/>
                    </a:ext>
                  </a:extLst>
                </a:gridCol>
                <a:gridCol w="1309773">
                  <a:extLst>
                    <a:ext uri="{9D8B030D-6E8A-4147-A177-3AD203B41FA5}">
                      <a16:colId xmlns:a16="http://schemas.microsoft.com/office/drawing/2014/main" val="2351877380"/>
                    </a:ext>
                  </a:extLst>
                </a:gridCol>
              </a:tblGrid>
              <a:tr h="1065942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ne-NP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सि.नं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ne-NP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सूचक</a:t>
                      </a:r>
                      <a:endParaRPr lang="ne-NP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ne-NP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ईकाई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आ.व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. ०७६/७७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मा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थप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भएको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आ.व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. ०७</a:t>
                      </a:r>
                      <a:r>
                        <a:rPr lang="ne-NP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७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/७</a:t>
                      </a:r>
                      <a:r>
                        <a:rPr lang="ne-NP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८</a:t>
                      </a:r>
                      <a:r>
                        <a:rPr lang="ne-NP" sz="2000" b="1" baseline="0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सम्मको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कूल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जम्मा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कैफियत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98729"/>
                  </a:ext>
                </a:extLst>
              </a:tr>
              <a:tr h="67675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९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झोलुङ्गे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पुल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सम्पन्न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वटा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५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410772"/>
                  </a:ext>
                </a:extLst>
              </a:tr>
              <a:tr h="733738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१०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स्यानीटरी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ल्याण्डफिल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साइटको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निर्माण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वटा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437538"/>
                  </a:ext>
                </a:extLst>
              </a:tr>
              <a:tr h="1065942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११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गा.पा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./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न.पा.को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केन्द्रबाट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वडा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कार्यालयसम्म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सडक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यातायात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जोडिएका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वडा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वटा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१४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83168"/>
                  </a:ext>
                </a:extLst>
              </a:tr>
              <a:tr h="384786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१२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उत्पादित</a:t>
                      </a:r>
                      <a:r>
                        <a:rPr lang="ne-NP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विद्युत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क्षमता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कि.वा.</a:t>
                      </a:r>
                      <a:endParaRPr lang="en-US" sz="20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  <a:endParaRPr lang="en-US" sz="2000" b="1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०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12641"/>
                  </a:ext>
                </a:extLst>
              </a:tr>
              <a:tr h="725364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१३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स्वस्थ खानेपानी सुविधा पुगेको जनसंख्या</a:t>
                      </a:r>
                      <a:endParaRPr lang="en-US" sz="20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प्रतिशत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९०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947131"/>
                  </a:ext>
                </a:extLst>
              </a:tr>
              <a:tr h="944904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ea typeface="Arial" panose="020B0604020202020204" pitchFamily="34" charset="0"/>
                          <a:cs typeface="Baloo 2" pitchFamily="2" charset="0"/>
                        </a:rPr>
                        <a:t>१४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विद्यालयको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संख्या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सरकारी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सामुदायिक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निजी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)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वटा</a:t>
                      </a:r>
                      <a:endParaRPr lang="en-US" sz="20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endParaRPr lang="en-US" sz="2000" b="1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८५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291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31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218341-22C5-484E-AFAD-E05ADFF2B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546028"/>
              </p:ext>
            </p:extLst>
          </p:nvPr>
        </p:nvGraphicFramePr>
        <p:xfrm>
          <a:off x="534313" y="770843"/>
          <a:ext cx="11423175" cy="4330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738">
                  <a:extLst>
                    <a:ext uri="{9D8B030D-6E8A-4147-A177-3AD203B41FA5}">
                      <a16:colId xmlns:a16="http://schemas.microsoft.com/office/drawing/2014/main" val="1747549761"/>
                    </a:ext>
                  </a:extLst>
                </a:gridCol>
                <a:gridCol w="4673385">
                  <a:extLst>
                    <a:ext uri="{9D8B030D-6E8A-4147-A177-3AD203B41FA5}">
                      <a16:colId xmlns:a16="http://schemas.microsoft.com/office/drawing/2014/main" val="2303128256"/>
                    </a:ext>
                  </a:extLst>
                </a:gridCol>
                <a:gridCol w="1431874">
                  <a:extLst>
                    <a:ext uri="{9D8B030D-6E8A-4147-A177-3AD203B41FA5}">
                      <a16:colId xmlns:a16="http://schemas.microsoft.com/office/drawing/2014/main" val="2568019133"/>
                    </a:ext>
                  </a:extLst>
                </a:gridCol>
                <a:gridCol w="1709946">
                  <a:extLst>
                    <a:ext uri="{9D8B030D-6E8A-4147-A177-3AD203B41FA5}">
                      <a16:colId xmlns:a16="http://schemas.microsoft.com/office/drawing/2014/main" val="1027291427"/>
                    </a:ext>
                  </a:extLst>
                </a:gridCol>
                <a:gridCol w="1773370">
                  <a:extLst>
                    <a:ext uri="{9D8B030D-6E8A-4147-A177-3AD203B41FA5}">
                      <a16:colId xmlns:a16="http://schemas.microsoft.com/office/drawing/2014/main" val="304459035"/>
                    </a:ext>
                  </a:extLst>
                </a:gridCol>
                <a:gridCol w="1066862">
                  <a:extLst>
                    <a:ext uri="{9D8B030D-6E8A-4147-A177-3AD203B41FA5}">
                      <a16:colId xmlns:a16="http://schemas.microsoft.com/office/drawing/2014/main" val="3336885951"/>
                    </a:ext>
                  </a:extLst>
                </a:gridCol>
              </a:tblGrid>
              <a:tr h="80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ne-NP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सि.नं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ne-NP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सूचक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endParaRPr lang="ne-NP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ईकाई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आ.व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. ०७६/७७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मा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थप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भएको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आ.व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. ०७</a:t>
                      </a:r>
                      <a:r>
                        <a:rPr lang="ne-NP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७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/७</a:t>
                      </a:r>
                      <a:r>
                        <a:rPr lang="ne-NP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८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सम्मको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कूल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जम्मा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Baloo 2" pitchFamily="2" charset="0"/>
                          <a:cs typeface="Baloo 2" pitchFamily="2" charset="0"/>
                        </a:rPr>
                        <a:t>कैफियत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aloo 2" pitchFamily="2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19297"/>
                  </a:ext>
                </a:extLst>
              </a:tr>
              <a:tr h="1340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५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स्वास्थ्य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संस्थाको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संख्या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अस्पताल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स्वास्थ्य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केन्द्र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स्वास्थ्य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चौकी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उप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स्वास्थ्य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चौकी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आयुर्वेद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सेवा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केन्द्र,किलिनक,बर्थिङ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सेन्टर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)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वटा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२६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56742"/>
                  </a:ext>
                </a:extLst>
              </a:tr>
              <a:tr h="708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६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विद्युत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सेवा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पुगेको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जनसंख्या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Baloo 2" pitchFamily="2" charset="0"/>
                          <a:cs typeface="Baloo 2" pitchFamily="2" charset="0"/>
                        </a:rPr>
                        <a:t>प्रतिशत</a:t>
                      </a:r>
                      <a:endParaRPr lang="en-US" sz="200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१००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१००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520288"/>
                  </a:ext>
                </a:extLst>
              </a:tr>
              <a:tr h="1477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ne-NP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७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रोजगारी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सृजना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स्थानीय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तहको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सबै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कार्यक्रमबाट</a:t>
                      </a: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)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Baloo 2" pitchFamily="2" charset="0"/>
                          <a:cs typeface="Baloo 2" pitchFamily="2" charset="0"/>
                        </a:rPr>
                        <a:t>श्रमदिन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>
                          <a:effectLst/>
                          <a:latin typeface="Baloo 2" pitchFamily="2" charset="0"/>
                          <a:cs typeface="Baloo 2" pitchFamily="2" charset="0"/>
                        </a:rPr>
                        <a:t>१८०</a:t>
                      </a:r>
                      <a:endParaRPr lang="en-US" sz="2000" b="1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r>
                        <a:rPr lang="ne-NP" sz="2000" b="1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१८०</a:t>
                      </a:r>
                      <a:endParaRPr lang="en-US" sz="2000" b="1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aloo 2" pitchFamily="2" charset="0"/>
                          <a:cs typeface="Baloo 2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Baloo 2" pitchFamily="2" charset="0"/>
                        <a:ea typeface="Arial" panose="020B0604020202020204" pitchFamily="34" charset="0"/>
                        <a:cs typeface="Baloo 2" pitchFamily="2" charset="0"/>
                      </a:endParaRPr>
                    </a:p>
                  </a:txBody>
                  <a:tcPr marL="22749" marR="22749" marT="22749" marB="22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43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23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2247</Words>
  <Application>Microsoft Office PowerPoint</Application>
  <PresentationFormat>Widescreen</PresentationFormat>
  <Paragraphs>742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Baloo 2</vt:lpstr>
      <vt:lpstr>Calibri</vt:lpstr>
      <vt:lpstr>Calibri Light</vt:lpstr>
      <vt:lpstr>Himalb</vt:lpstr>
      <vt:lpstr>Preeti</vt:lpstr>
      <vt:lpstr>Wingdings</vt:lpstr>
      <vt:lpstr>Office Theme</vt:lpstr>
      <vt:lpstr>PowerPoint Presentation</vt:lpstr>
      <vt:lpstr>आ.व २०७७/७८ को वित्तीय अवस्था </vt:lpstr>
      <vt:lpstr>PowerPoint Presentation</vt:lpstr>
      <vt:lpstr>आ.व २०७७/७८ को वित्तीय अवस्था </vt:lpstr>
      <vt:lpstr>बिषय क्षेत्रगत लक्षित कार्यक्रमको बिवरण </vt:lpstr>
      <vt:lpstr>PowerPoint Presentation</vt:lpstr>
      <vt:lpstr>पूर्वाधार विकासको अवस्था, हालसम्म बनेको?  आ.व.०७७।७८ मा मात्र बनेको ?  दुबै खुल्ने गरी।</vt:lpstr>
      <vt:lpstr>PowerPoint Presentation</vt:lpstr>
      <vt:lpstr>PowerPoint Presentation</vt:lpstr>
      <vt:lpstr>गुरु योजना सम्बन्धी (Master Plan)</vt:lpstr>
      <vt:lpstr>तथ्याङ्क ब्यवस्थापन(Data Base)</vt:lpstr>
      <vt:lpstr>तथ्याङ्क ब्यवस्थापन(Data Base)</vt:lpstr>
      <vt:lpstr>कार्यान्वयन गरिएका योजनाहरुको लागत रकम र संख्या </vt:lpstr>
      <vt:lpstr>अन्य स्थानीय तहहरु संग संयुक्त रुपमा साझेदारी गरी गरेका कार्यहरु</vt:lpstr>
      <vt:lpstr>गौरवका योजनाहरु कुनै भएमा सो को कार्यान्वयन अवस्था ।</vt:lpstr>
      <vt:lpstr>केही योजनाको कार्यान्वयन अवस्था  </vt:lpstr>
      <vt:lpstr>केही योजनाको कार्यान्वयन अवस्था</vt:lpstr>
      <vt:lpstr>केही योजनाको कार्यान्वयन अवस्था</vt:lpstr>
      <vt:lpstr>कुनै योजनाको निर्माणको शूरुवाती अवस्थाको, निर्माण भैरहेको  अवस्थाको र निर्माण सम्पन्न भएपछिको तस्विर राख्नुस।( एउटै योजनाको तिन चरणको )</vt:lpstr>
      <vt:lpstr>कोभिड-१९ सम्बन्धि आम्दानी खर्च</vt:lpstr>
      <vt:lpstr>पेश्की र बेरुजुको अवस्था</vt:lpstr>
      <vt:lpstr>ऐन कानुन </vt:lpstr>
      <vt:lpstr>PowerPoint Presentation</vt:lpstr>
      <vt:lpstr>PowerPoint Presentation</vt:lpstr>
      <vt:lpstr>PowerPoint Presentation</vt:lpstr>
      <vt:lpstr>PowerPoint Presentation</vt:lpstr>
      <vt:lpstr>मुख्य पाँच वटा समस्याहरु र समाधानका लागि भएका प्रयासहरु </vt:lpstr>
      <vt:lpstr>जिल्ला समन्वय समिति संग राखेका अपेक्षाहरु</vt:lpstr>
      <vt:lpstr>हाल अवलम्वन गरिएका असल अभ्यासहरु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YOUR'S MUKTA</dc:creator>
  <cp:lastModifiedBy>Mukta Gurung</cp:lastModifiedBy>
  <cp:revision>287</cp:revision>
  <cp:lastPrinted>2021-12-28T06:40:39Z</cp:lastPrinted>
  <dcterms:created xsi:type="dcterms:W3CDTF">2021-04-07T08:30:13Z</dcterms:created>
  <dcterms:modified xsi:type="dcterms:W3CDTF">2022-03-24T03:24:56Z</dcterms:modified>
</cp:coreProperties>
</file>